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23"/>
  </p:notesMasterIdLst>
  <p:sldIdLst>
    <p:sldId id="259" r:id="rId5"/>
    <p:sldId id="281" r:id="rId6"/>
    <p:sldId id="294" r:id="rId7"/>
    <p:sldId id="295" r:id="rId8"/>
    <p:sldId id="309" r:id="rId9"/>
    <p:sldId id="308" r:id="rId10"/>
    <p:sldId id="296" r:id="rId11"/>
    <p:sldId id="312" r:id="rId12"/>
    <p:sldId id="313" r:id="rId13"/>
    <p:sldId id="300" r:id="rId14"/>
    <p:sldId id="305" r:id="rId15"/>
    <p:sldId id="316" r:id="rId16"/>
    <p:sldId id="315" r:id="rId17"/>
    <p:sldId id="311" r:id="rId18"/>
    <p:sldId id="317" r:id="rId19"/>
    <p:sldId id="314" r:id="rId20"/>
    <p:sldId id="310" r:id="rId21"/>
    <p:sldId id="30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3" autoAdjust="0"/>
    <p:restoredTop sz="94598" autoAdjust="0"/>
  </p:normalViewPr>
  <p:slideViewPr>
    <p:cSldViewPr snapToGrid="0">
      <p:cViewPr>
        <p:scale>
          <a:sx n="83" d="100"/>
          <a:sy n="83" d="100"/>
        </p:scale>
        <p:origin x="296" y="1072"/>
      </p:cViewPr>
      <p:guideLst/>
    </p:cSldViewPr>
  </p:slideViewPr>
  <p:notesTextViewPr>
    <p:cViewPr>
      <p:scale>
        <a:sx n="1" d="1"/>
        <a:sy n="1" d="1"/>
      </p:scale>
      <p:origin x="0" y="0"/>
    </p:cViewPr>
  </p:notesTextViewPr>
  <p:sorterViewPr>
    <p:cViewPr varScale="1">
      <p:scale>
        <a:sx n="100" d="100"/>
        <a:sy n="100" d="100"/>
      </p:scale>
      <p:origin x="0" y="-6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0C5714-0868-4287-90D8-28FB7BF6BD2C}" type="doc">
      <dgm:prSet loTypeId="urn:microsoft.com/office/officeart/2017/3/layout/DropPinTimeline#2" loCatId="other" qsTypeId="urn:microsoft.com/office/officeart/2005/8/quickstyle/simple1" qsCatId="simple" csTypeId="urn:microsoft.com/office/officeart/2005/8/colors/accent2_1" csCatId="accent2" phldr="1"/>
      <dgm:spPr/>
      <dgm:t>
        <a:bodyPr/>
        <a:lstStyle/>
        <a:p>
          <a:endParaRPr lang="en-US"/>
        </a:p>
      </dgm:t>
    </dgm:pt>
    <dgm:pt modelId="{E40F4386-8831-418F-B705-2EF711FB0638}">
      <dgm:prSet phldrT="[Text]"/>
      <dgm:spPr/>
      <dgm:t>
        <a:bodyPr/>
        <a:lstStyle/>
        <a:p>
          <a:r>
            <a:rPr lang="en-US" dirty="0"/>
            <a:t>Setting up objectives</a:t>
          </a:r>
        </a:p>
      </dgm:t>
    </dgm:pt>
    <dgm:pt modelId="{BA5DB78F-0BD1-45CF-9B96-46A70AB3D9A2}" type="parTrans" cxnId="{6DB8FFBA-487B-4E87-9D41-FD7AF2F69CF4}">
      <dgm:prSet/>
      <dgm:spPr/>
      <dgm:t>
        <a:bodyPr/>
        <a:lstStyle/>
        <a:p>
          <a:endParaRPr lang="en-US"/>
        </a:p>
      </dgm:t>
    </dgm:pt>
    <dgm:pt modelId="{D0CAE994-5783-41EC-9711-4E1D519F3834}" type="sibTrans" cxnId="{6DB8FFBA-487B-4E87-9D41-FD7AF2F69CF4}">
      <dgm:prSet/>
      <dgm:spPr/>
      <dgm:t>
        <a:bodyPr/>
        <a:lstStyle/>
        <a:p>
          <a:endParaRPr lang="en-US"/>
        </a:p>
      </dgm:t>
    </dgm:pt>
    <dgm:pt modelId="{9D775CEA-FB87-47C4-9A33-B679A4F91D5A}">
      <dgm:prSet phldrT="[Text]" custT="1"/>
      <dgm:spPr/>
      <dgm:t>
        <a:bodyPr/>
        <a:lstStyle/>
        <a:p>
          <a:r>
            <a:rPr lang="en-US" sz="1400" dirty="0"/>
            <a:t>Extract </a:t>
          </a:r>
          <a:r>
            <a:rPr lang="en-US" sz="1400" b="1" dirty="0"/>
            <a:t>spatial</a:t>
          </a:r>
          <a:r>
            <a:rPr lang="en-US" sz="1400" dirty="0"/>
            <a:t> and </a:t>
          </a:r>
          <a:r>
            <a:rPr lang="en-US" sz="1400" b="1" dirty="0"/>
            <a:t>temporal</a:t>
          </a:r>
          <a:r>
            <a:rPr lang="en-US" sz="1400" dirty="0"/>
            <a:t> pattern from historical crime data and use the gained insights to help improve police patrol strategies.</a:t>
          </a:r>
        </a:p>
      </dgm:t>
    </dgm:pt>
    <dgm:pt modelId="{C3B4CFE3-1417-4427-AA54-FBDCAAFFE651}" type="parTrans" cxnId="{7FD8009C-0CEB-41DE-B0CC-709282B25D15}">
      <dgm:prSet/>
      <dgm:spPr/>
      <dgm:t>
        <a:bodyPr/>
        <a:lstStyle/>
        <a:p>
          <a:endParaRPr lang="en-US"/>
        </a:p>
      </dgm:t>
    </dgm:pt>
    <dgm:pt modelId="{DCB568C9-3C02-42D5-BA11-189A5C3024AA}" type="sibTrans" cxnId="{7FD8009C-0CEB-41DE-B0CC-709282B25D15}">
      <dgm:prSet/>
      <dgm:spPr/>
      <dgm:t>
        <a:bodyPr/>
        <a:lstStyle/>
        <a:p>
          <a:endParaRPr lang="en-US"/>
        </a:p>
      </dgm:t>
    </dgm:pt>
    <dgm:pt modelId="{216BC4CD-18EE-4F27-8680-F1299126CE77}">
      <dgm:prSet phldrT="[Text]"/>
      <dgm:spPr/>
      <dgm:t>
        <a:bodyPr/>
        <a:lstStyle/>
        <a:p>
          <a:r>
            <a:rPr lang="en-US" dirty="0"/>
            <a:t>Choosing the right tools</a:t>
          </a:r>
        </a:p>
      </dgm:t>
    </dgm:pt>
    <dgm:pt modelId="{9035202F-34B7-4FD2-ABEC-FBF9181D08E7}" type="parTrans" cxnId="{0A3B7C5F-7735-4608-8242-E6F73844D071}">
      <dgm:prSet/>
      <dgm:spPr/>
      <dgm:t>
        <a:bodyPr/>
        <a:lstStyle/>
        <a:p>
          <a:endParaRPr lang="en-US"/>
        </a:p>
      </dgm:t>
    </dgm:pt>
    <dgm:pt modelId="{53BD166D-91E5-487C-BD55-AC4B1FA9AFAB}" type="sibTrans" cxnId="{0A3B7C5F-7735-4608-8242-E6F73844D071}">
      <dgm:prSet/>
      <dgm:spPr/>
      <dgm:t>
        <a:bodyPr/>
        <a:lstStyle/>
        <a:p>
          <a:endParaRPr lang="en-US"/>
        </a:p>
      </dgm:t>
    </dgm:pt>
    <dgm:pt modelId="{C9D54AD6-2B46-4A5C-8B15-6EB605017506}">
      <dgm:prSet phldrT="[Text]" custT="1"/>
      <dgm:spPr/>
      <dgm:t>
        <a:bodyPr/>
        <a:lstStyle/>
        <a:p>
          <a:r>
            <a:rPr lang="en-US" sz="1400" dirty="0"/>
            <a:t>The crime dataset has millions of records, making </a:t>
          </a:r>
          <a:r>
            <a:rPr lang="en-US" sz="1400" b="1" dirty="0"/>
            <a:t>Apache Spark </a:t>
          </a:r>
          <a:r>
            <a:rPr lang="en-US" sz="1400" dirty="0"/>
            <a:t>an ideal analytical tool for downstream tasks.</a:t>
          </a:r>
        </a:p>
      </dgm:t>
    </dgm:pt>
    <dgm:pt modelId="{F129E4C2-7904-46D3-A1B6-3961A818C015}" type="parTrans" cxnId="{792B05C2-5166-497A-B522-DD33ED15AE00}">
      <dgm:prSet/>
      <dgm:spPr/>
      <dgm:t>
        <a:bodyPr/>
        <a:lstStyle/>
        <a:p>
          <a:endParaRPr lang="en-US"/>
        </a:p>
      </dgm:t>
    </dgm:pt>
    <dgm:pt modelId="{BF7E5694-37A7-4053-9E35-03119E673100}" type="sibTrans" cxnId="{792B05C2-5166-497A-B522-DD33ED15AE00}">
      <dgm:prSet/>
      <dgm:spPr/>
      <dgm:t>
        <a:bodyPr/>
        <a:lstStyle/>
        <a:p>
          <a:endParaRPr lang="en-US"/>
        </a:p>
      </dgm:t>
    </dgm:pt>
    <dgm:pt modelId="{93FF5F9D-AAFA-4950-8546-6AECA4470D48}">
      <dgm:prSet phldrT="[Text]"/>
      <dgm:spPr/>
      <dgm:t>
        <a:bodyPr/>
        <a:lstStyle/>
        <a:p>
          <a:r>
            <a:rPr lang="en-US" dirty="0"/>
            <a:t>Explorative data analysis</a:t>
          </a:r>
        </a:p>
      </dgm:t>
    </dgm:pt>
    <dgm:pt modelId="{3D298734-E7B7-4677-BE81-F586C8D97438}" type="parTrans" cxnId="{06A2C4EF-834F-43FD-B45A-1554E6A68EBB}">
      <dgm:prSet/>
      <dgm:spPr/>
      <dgm:t>
        <a:bodyPr/>
        <a:lstStyle/>
        <a:p>
          <a:endParaRPr lang="en-US"/>
        </a:p>
      </dgm:t>
    </dgm:pt>
    <dgm:pt modelId="{38F0A00F-2CCF-46E9-AA53-7C6F7D500B84}" type="sibTrans" cxnId="{06A2C4EF-834F-43FD-B45A-1554E6A68EBB}">
      <dgm:prSet/>
      <dgm:spPr/>
      <dgm:t>
        <a:bodyPr/>
        <a:lstStyle/>
        <a:p>
          <a:endParaRPr lang="en-US"/>
        </a:p>
      </dgm:t>
    </dgm:pt>
    <dgm:pt modelId="{7C246739-132B-41AD-8DFA-A108B89D138D}">
      <dgm:prSet phldrT="[Text]" custT="1"/>
      <dgm:spPr/>
      <dgm:t>
        <a:bodyPr/>
        <a:lstStyle/>
        <a:p>
          <a:r>
            <a:rPr lang="en-US" sz="1400" dirty="0"/>
            <a:t>Perform </a:t>
          </a:r>
          <a:r>
            <a:rPr lang="en-US" sz="1400" b="1" dirty="0"/>
            <a:t>data cleaning </a:t>
          </a:r>
          <a:r>
            <a:rPr lang="en-US" sz="1400" dirty="0"/>
            <a:t>and find insights and patterns (e.g. seasonality, crime hotspots etc.) with </a:t>
          </a:r>
          <a:r>
            <a:rPr lang="en-US" sz="1400" b="1" dirty="0"/>
            <a:t>visualizations</a:t>
          </a:r>
          <a:r>
            <a:rPr lang="en-US" sz="1400" dirty="0"/>
            <a:t>.</a:t>
          </a:r>
        </a:p>
      </dgm:t>
    </dgm:pt>
    <dgm:pt modelId="{6DC6AB27-331E-4C02-81E1-D2DC0951F94A}" type="parTrans" cxnId="{21F68C21-0932-40ED-B3AD-15446DF383C2}">
      <dgm:prSet/>
      <dgm:spPr/>
      <dgm:t>
        <a:bodyPr/>
        <a:lstStyle/>
        <a:p>
          <a:endParaRPr lang="en-US"/>
        </a:p>
      </dgm:t>
    </dgm:pt>
    <dgm:pt modelId="{ABE6CE27-78DF-4DFE-AE98-C519395C0138}" type="sibTrans" cxnId="{21F68C21-0932-40ED-B3AD-15446DF383C2}">
      <dgm:prSet/>
      <dgm:spPr/>
      <dgm:t>
        <a:bodyPr/>
        <a:lstStyle/>
        <a:p>
          <a:endParaRPr lang="en-US"/>
        </a:p>
      </dgm:t>
    </dgm:pt>
    <dgm:pt modelId="{57D926EE-FF1C-4F8E-BE58-791552003389}">
      <dgm:prSet phldrT="[Text]"/>
      <dgm:spPr/>
      <dgm:t>
        <a:bodyPr/>
        <a:lstStyle/>
        <a:p>
          <a:r>
            <a:rPr lang="en-US" dirty="0"/>
            <a:t>Spatial clustering (unsupervised ML)</a:t>
          </a:r>
        </a:p>
      </dgm:t>
    </dgm:pt>
    <dgm:pt modelId="{73E44EEA-ED9D-47FC-9428-986D0A1FC4C0}" type="parTrans" cxnId="{369994A5-D668-4BAA-BAE5-4659A47CAE31}">
      <dgm:prSet/>
      <dgm:spPr/>
      <dgm:t>
        <a:bodyPr/>
        <a:lstStyle/>
        <a:p>
          <a:endParaRPr lang="en-US"/>
        </a:p>
      </dgm:t>
    </dgm:pt>
    <dgm:pt modelId="{A8CFE573-C424-4A7A-A6DC-2CAFAF6BE4BE}" type="sibTrans" cxnId="{369994A5-D668-4BAA-BAE5-4659A47CAE31}">
      <dgm:prSet/>
      <dgm:spPr/>
      <dgm:t>
        <a:bodyPr/>
        <a:lstStyle/>
        <a:p>
          <a:endParaRPr lang="en-US"/>
        </a:p>
      </dgm:t>
    </dgm:pt>
    <dgm:pt modelId="{C29A2877-D327-472A-B8DE-A9582740D1C4}">
      <dgm:prSet phldrT="[Text]"/>
      <dgm:spPr/>
      <dgm:t>
        <a:bodyPr/>
        <a:lstStyle/>
        <a:p>
          <a:r>
            <a:rPr lang="en-US" dirty="0"/>
            <a:t>Time series forecasting (supervised ML)</a:t>
          </a:r>
        </a:p>
      </dgm:t>
    </dgm:pt>
    <dgm:pt modelId="{ACB8F89D-E3F0-46D6-9FE2-0E08ED03F108}" type="parTrans" cxnId="{E06C2FA0-97C9-4115-8036-5641738523F0}">
      <dgm:prSet/>
      <dgm:spPr/>
      <dgm:t>
        <a:bodyPr/>
        <a:lstStyle/>
        <a:p>
          <a:endParaRPr lang="en-US"/>
        </a:p>
      </dgm:t>
    </dgm:pt>
    <dgm:pt modelId="{4C9B2A60-E155-4BBB-A3EE-15AEEAA6D5C7}" type="sibTrans" cxnId="{E06C2FA0-97C9-4115-8036-5641738523F0}">
      <dgm:prSet/>
      <dgm:spPr/>
      <dgm:t>
        <a:bodyPr/>
        <a:lstStyle/>
        <a:p>
          <a:endParaRPr lang="en-US"/>
        </a:p>
      </dgm:t>
    </dgm:pt>
    <dgm:pt modelId="{04956CC5-BC9D-4B6B-9065-8589629A4900}">
      <dgm:prSet phldrT="[Text]" custT="1"/>
      <dgm:spPr/>
      <dgm:t>
        <a:bodyPr/>
        <a:lstStyle/>
        <a:p>
          <a:r>
            <a:rPr lang="en-US" sz="1400" dirty="0"/>
            <a:t>Used </a:t>
          </a:r>
          <a:r>
            <a:rPr lang="en-US" sz="1400" b="1" dirty="0"/>
            <a:t>K-means</a:t>
          </a:r>
          <a:r>
            <a:rPr lang="en-US" sz="1400" dirty="0"/>
            <a:t> clustering algorithm to find ideal locations to build police station.</a:t>
          </a:r>
        </a:p>
      </dgm:t>
    </dgm:pt>
    <dgm:pt modelId="{EF3CCB5D-2D2B-414F-9C3E-2A98641DE75C}" type="parTrans" cxnId="{BE51D2B2-029C-4554-8705-90B588CC81C4}">
      <dgm:prSet/>
      <dgm:spPr/>
      <dgm:t>
        <a:bodyPr/>
        <a:lstStyle/>
        <a:p>
          <a:endParaRPr lang="en-US"/>
        </a:p>
      </dgm:t>
    </dgm:pt>
    <dgm:pt modelId="{4A8BA95F-C155-4C29-BC73-64B882D2BD09}" type="sibTrans" cxnId="{BE51D2B2-029C-4554-8705-90B588CC81C4}">
      <dgm:prSet/>
      <dgm:spPr/>
      <dgm:t>
        <a:bodyPr/>
        <a:lstStyle/>
        <a:p>
          <a:endParaRPr lang="en-US"/>
        </a:p>
      </dgm:t>
    </dgm:pt>
    <dgm:pt modelId="{25D1910D-4E8B-4393-8125-38DEB2A68B1E}">
      <dgm:prSet phldrT="[Text]" custT="1"/>
      <dgm:spPr/>
      <dgm:t>
        <a:bodyPr/>
        <a:lstStyle/>
        <a:p>
          <a:r>
            <a:rPr lang="en-US" sz="1400" b="0" i="0" u="none" dirty="0"/>
            <a:t>Used historical crime data and weather data to build an </a:t>
          </a:r>
          <a:r>
            <a:rPr lang="en-US" sz="1400" b="1" i="0" u="none" dirty="0"/>
            <a:t>ARIMA model. Predicted future crime case number</a:t>
          </a:r>
          <a:r>
            <a:rPr lang="en-US" sz="1400" b="0" i="0" u="none" dirty="0"/>
            <a:t> and </a:t>
          </a:r>
          <a:r>
            <a:rPr lang="en-US" sz="1400" b="1" i="0" u="none" dirty="0"/>
            <a:t>evaluated model performance</a:t>
          </a:r>
          <a:r>
            <a:rPr lang="en-US" sz="1400" b="0" i="0" u="none" dirty="0"/>
            <a:t>.</a:t>
          </a:r>
          <a:endParaRPr lang="en-US" sz="1500" dirty="0"/>
        </a:p>
      </dgm:t>
    </dgm:pt>
    <dgm:pt modelId="{71FC1CD1-8933-446D-A410-F2E5ECFCDCD4}" type="parTrans" cxnId="{D76B7430-3357-4174-8439-41EDA872EF5F}">
      <dgm:prSet/>
      <dgm:spPr/>
      <dgm:t>
        <a:bodyPr/>
        <a:lstStyle/>
        <a:p>
          <a:endParaRPr lang="en-US"/>
        </a:p>
      </dgm:t>
    </dgm:pt>
    <dgm:pt modelId="{FD38C820-2D77-442C-81A5-3C5E08D280FF}" type="sibTrans" cxnId="{D76B7430-3357-4174-8439-41EDA872EF5F}">
      <dgm:prSet/>
      <dgm:spPr/>
      <dgm:t>
        <a:bodyPr/>
        <a:lstStyle/>
        <a:p>
          <a:endParaRPr lang="en-US"/>
        </a:p>
      </dgm:t>
    </dgm:pt>
    <dgm:pt modelId="{407671DE-689A-4402-8922-08873E63480D}" type="pres">
      <dgm:prSet presAssocID="{160C5714-0868-4287-90D8-28FB7BF6BD2C}" presName="root" presStyleCnt="0">
        <dgm:presLayoutVars>
          <dgm:chMax/>
          <dgm:chPref/>
          <dgm:dir/>
          <dgm:animLvl val="lvl"/>
        </dgm:presLayoutVars>
      </dgm:prSet>
      <dgm:spPr/>
    </dgm:pt>
    <dgm:pt modelId="{1E8C53CE-312B-400D-8E6A-4635CB4CE270}" type="pres">
      <dgm:prSet presAssocID="{160C5714-0868-4287-90D8-28FB7BF6BD2C}" presName="divider" presStyleLbl="fgAcc1" presStyleIdx="0" presStyleCnt="6"/>
      <dgm:spPr>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gm:spPr>
    </dgm:pt>
    <dgm:pt modelId="{46D0A0B6-99C1-4C93-9D07-D394FCD06FBC}" type="pres">
      <dgm:prSet presAssocID="{160C5714-0868-4287-90D8-28FB7BF6BD2C}" presName="nodes" presStyleCnt="0">
        <dgm:presLayoutVars>
          <dgm:chMax/>
          <dgm:chPref/>
          <dgm:animLvl val="lvl"/>
        </dgm:presLayoutVars>
      </dgm:prSet>
      <dgm:spPr/>
    </dgm:pt>
    <dgm:pt modelId="{54FA9F05-68DF-4858-B50D-DCEC408D98A0}" type="pres">
      <dgm:prSet presAssocID="{E40F4386-8831-418F-B705-2EF711FB0638}" presName="composite" presStyleCnt="0"/>
      <dgm:spPr/>
    </dgm:pt>
    <dgm:pt modelId="{CDDE1E5C-76D1-411D-97D4-8F1977E9842D}" type="pres">
      <dgm:prSet presAssocID="{E40F4386-8831-418F-B705-2EF711FB0638}" presName="ConnectorPoint" presStyleLbl="lnNode1" presStyleIdx="0" presStyleCnt="5"/>
      <dgm:spPr/>
    </dgm:pt>
    <dgm:pt modelId="{A3C084F2-0093-4679-BE5F-A72847C99793}" type="pres">
      <dgm:prSet presAssocID="{E40F4386-8831-418F-B705-2EF711FB0638}" presName="DropPinPlaceHolder" presStyleCnt="0"/>
      <dgm:spPr/>
    </dgm:pt>
    <dgm:pt modelId="{0A69E26B-610A-460B-8DC9-F49A37B64039}" type="pres">
      <dgm:prSet presAssocID="{E40F4386-8831-418F-B705-2EF711FB0638}" presName="DropPin" presStyleLbl="alignNode1" presStyleIdx="0" presStyleCnt="5" custLinFactNeighborY="-3516"/>
      <dgm:spPr/>
    </dgm:pt>
    <dgm:pt modelId="{0D47F3AA-634C-409F-BD69-E4BACD9CCCFA}" type="pres">
      <dgm:prSet presAssocID="{E40F4386-8831-418F-B705-2EF711FB0638}" presName="Ellipse" presStyleLbl="fgAcc1" presStyleIdx="1"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92B0A5-8BE5-4E84-8618-26EA28CFF4A3}" type="pres">
      <dgm:prSet presAssocID="{E40F4386-8831-418F-B705-2EF711FB0638}" presName="L2TextContainer" presStyleLbl="revTx" presStyleIdx="0" presStyleCnt="10">
        <dgm:presLayoutVars>
          <dgm:bulletEnabled val="1"/>
        </dgm:presLayoutVars>
      </dgm:prSet>
      <dgm:spPr/>
    </dgm:pt>
    <dgm:pt modelId="{AA393DB5-4DAB-4AB9-875A-4BE9E87DA2BF}" type="pres">
      <dgm:prSet presAssocID="{E40F4386-8831-418F-B705-2EF711FB0638}" presName="L1TextContainer" presStyleLbl="revTx" presStyleIdx="1" presStyleCnt="10">
        <dgm:presLayoutVars>
          <dgm:chMax val="1"/>
          <dgm:chPref val="1"/>
          <dgm:bulletEnabled val="1"/>
        </dgm:presLayoutVars>
      </dgm:prSet>
      <dgm:spPr/>
    </dgm:pt>
    <dgm:pt modelId="{D10F2BCE-B77B-4F05-95FD-A65109E5DEA0}" type="pres">
      <dgm:prSet presAssocID="{E40F4386-8831-418F-B705-2EF711FB0638}" presName="ConnectLine" presStyleLbl="sibTrans1D1" presStyleIdx="0" presStyleCnt="5"/>
      <dgm:spPr>
        <a:noFill/>
        <a:ln w="9525" cap="flat" cmpd="sng" algn="ctr">
          <a:solidFill>
            <a:schemeClr val="accent2">
              <a:lumMod val="50000"/>
            </a:schemeClr>
          </a:solidFill>
          <a:prstDash val="dash"/>
          <a:miter lim="800000"/>
        </a:ln>
        <a:effectLst/>
      </dgm:spPr>
    </dgm:pt>
    <dgm:pt modelId="{7842451D-72E5-4EF0-B35E-DA20F99FD31B}" type="pres">
      <dgm:prSet presAssocID="{E40F4386-8831-418F-B705-2EF711FB0638}" presName="EmptyPlaceHolder" presStyleCnt="0"/>
      <dgm:spPr/>
    </dgm:pt>
    <dgm:pt modelId="{B17D2C92-48C0-4F3D-88BD-E2B451D76F57}" type="pres">
      <dgm:prSet presAssocID="{D0CAE994-5783-41EC-9711-4E1D519F3834}" presName="spaceBetweenRectangles" presStyleCnt="0"/>
      <dgm:spPr/>
    </dgm:pt>
    <dgm:pt modelId="{FBE92DF5-B8E0-497C-B190-87AC73E45970}" type="pres">
      <dgm:prSet presAssocID="{216BC4CD-18EE-4F27-8680-F1299126CE77}" presName="composite" presStyleCnt="0"/>
      <dgm:spPr/>
    </dgm:pt>
    <dgm:pt modelId="{94B71067-EBEC-4112-A9D1-8B8A7A437FC8}" type="pres">
      <dgm:prSet presAssocID="{216BC4CD-18EE-4F27-8680-F1299126CE77}" presName="ConnectorPoint" presStyleLbl="lnNode1" presStyleIdx="1" presStyleCnt="5"/>
      <dgm:spPr/>
    </dgm:pt>
    <dgm:pt modelId="{7514FAA3-F485-4827-B6A2-FC89911A0BB4}" type="pres">
      <dgm:prSet presAssocID="{216BC4CD-18EE-4F27-8680-F1299126CE77}" presName="DropPinPlaceHolder" presStyleCnt="0"/>
      <dgm:spPr/>
    </dgm:pt>
    <dgm:pt modelId="{11AAD205-8152-4363-B661-3C3A26A103FF}" type="pres">
      <dgm:prSet presAssocID="{216BC4CD-18EE-4F27-8680-F1299126CE77}" presName="DropPin" presStyleLbl="alignNode1" presStyleIdx="1" presStyleCnt="5" custLinFactNeighborY="3516"/>
      <dgm:spPr/>
    </dgm:pt>
    <dgm:pt modelId="{2E4364CD-3B8A-4A42-AB11-744F4277900A}" type="pres">
      <dgm:prSet presAssocID="{216BC4CD-18EE-4F27-8680-F1299126CE77}" presName="Ellipse" presStyleLbl="fgAcc1" presStyleIdx="2"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07310A89-F151-435B-963F-FD9908E8C694}" type="pres">
      <dgm:prSet presAssocID="{216BC4CD-18EE-4F27-8680-F1299126CE77}" presName="L2TextContainer" presStyleLbl="revTx" presStyleIdx="2" presStyleCnt="10">
        <dgm:presLayoutVars>
          <dgm:bulletEnabled val="1"/>
        </dgm:presLayoutVars>
      </dgm:prSet>
      <dgm:spPr/>
    </dgm:pt>
    <dgm:pt modelId="{6386BA6E-453A-41E1-ADAD-7626B92BD1BF}" type="pres">
      <dgm:prSet presAssocID="{216BC4CD-18EE-4F27-8680-F1299126CE77}" presName="L1TextContainer" presStyleLbl="revTx" presStyleIdx="3" presStyleCnt="10">
        <dgm:presLayoutVars>
          <dgm:chMax val="1"/>
          <dgm:chPref val="1"/>
          <dgm:bulletEnabled val="1"/>
        </dgm:presLayoutVars>
      </dgm:prSet>
      <dgm:spPr/>
    </dgm:pt>
    <dgm:pt modelId="{DB95D829-80DF-4ADA-B04C-CE92ADFB6606}" type="pres">
      <dgm:prSet presAssocID="{216BC4CD-18EE-4F27-8680-F1299126CE77}" presName="ConnectLine" presStyleLbl="sibTrans1D1" presStyleIdx="1" presStyleCnt="5"/>
      <dgm:spPr>
        <a:noFill/>
        <a:ln w="9525" cap="flat" cmpd="sng" algn="ctr">
          <a:solidFill>
            <a:schemeClr val="accent2">
              <a:lumMod val="50000"/>
            </a:schemeClr>
          </a:solidFill>
          <a:prstDash val="dash"/>
          <a:miter lim="800000"/>
        </a:ln>
        <a:effectLst/>
      </dgm:spPr>
    </dgm:pt>
    <dgm:pt modelId="{CDFB6879-D0D6-43FC-BC0B-D27687D992EB}" type="pres">
      <dgm:prSet presAssocID="{216BC4CD-18EE-4F27-8680-F1299126CE77}" presName="EmptyPlaceHolder" presStyleCnt="0"/>
      <dgm:spPr/>
    </dgm:pt>
    <dgm:pt modelId="{73F94D99-690C-4CBF-869A-EF5DD70CF6B4}" type="pres">
      <dgm:prSet presAssocID="{53BD166D-91E5-487C-BD55-AC4B1FA9AFAB}" presName="spaceBetweenRectangles" presStyleCnt="0"/>
      <dgm:spPr/>
    </dgm:pt>
    <dgm:pt modelId="{CEDC3BDA-322C-4005-A3A5-77E148865242}" type="pres">
      <dgm:prSet presAssocID="{93FF5F9D-AAFA-4950-8546-6AECA4470D48}" presName="composite" presStyleCnt="0"/>
      <dgm:spPr/>
    </dgm:pt>
    <dgm:pt modelId="{83D4573F-3CB1-4541-8BEE-E8224A8ED015}" type="pres">
      <dgm:prSet presAssocID="{93FF5F9D-AAFA-4950-8546-6AECA4470D48}" presName="ConnectorPoint" presStyleLbl="lnNode1" presStyleIdx="2" presStyleCnt="5"/>
      <dgm:spPr/>
    </dgm:pt>
    <dgm:pt modelId="{192BBF61-2B64-4E18-92EE-EF8B6030201C}" type="pres">
      <dgm:prSet presAssocID="{93FF5F9D-AAFA-4950-8546-6AECA4470D48}" presName="DropPinPlaceHolder" presStyleCnt="0"/>
      <dgm:spPr/>
    </dgm:pt>
    <dgm:pt modelId="{63CCDBCC-C40A-41AF-BB40-B20A9AB919D8}" type="pres">
      <dgm:prSet presAssocID="{93FF5F9D-AAFA-4950-8546-6AECA4470D48}" presName="DropPin" presStyleLbl="alignNode1" presStyleIdx="2" presStyleCnt="5" custLinFactNeighborY="-3516"/>
      <dgm:spPr/>
    </dgm:pt>
    <dgm:pt modelId="{C25D9000-2762-4B6C-BFD6-7B6C2D0122B9}" type="pres">
      <dgm:prSet presAssocID="{93FF5F9D-AAFA-4950-8546-6AECA4470D48}" presName="Ellipse" presStyleLbl="fgAcc1" presStyleIdx="3"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C08C98A3-4322-425C-8260-4319044AFBF1}" type="pres">
      <dgm:prSet presAssocID="{93FF5F9D-AAFA-4950-8546-6AECA4470D48}" presName="L2TextContainer" presStyleLbl="revTx" presStyleIdx="4" presStyleCnt="10">
        <dgm:presLayoutVars>
          <dgm:bulletEnabled val="1"/>
        </dgm:presLayoutVars>
      </dgm:prSet>
      <dgm:spPr/>
    </dgm:pt>
    <dgm:pt modelId="{52F3B4A2-8EDD-4B40-B5F3-A1CECB56D29F}" type="pres">
      <dgm:prSet presAssocID="{93FF5F9D-AAFA-4950-8546-6AECA4470D48}" presName="L1TextContainer" presStyleLbl="revTx" presStyleIdx="5" presStyleCnt="10">
        <dgm:presLayoutVars>
          <dgm:chMax val="1"/>
          <dgm:chPref val="1"/>
          <dgm:bulletEnabled val="1"/>
        </dgm:presLayoutVars>
      </dgm:prSet>
      <dgm:spPr/>
    </dgm:pt>
    <dgm:pt modelId="{4A2B3FB7-F9B6-43D5-A931-C70A3750EA87}" type="pres">
      <dgm:prSet presAssocID="{93FF5F9D-AAFA-4950-8546-6AECA4470D48}" presName="ConnectLine" presStyleLbl="sibTrans1D1" presStyleIdx="2" presStyleCnt="5"/>
      <dgm:spPr>
        <a:noFill/>
        <a:ln w="9525" cap="flat" cmpd="sng" algn="ctr">
          <a:solidFill>
            <a:schemeClr val="accent2">
              <a:lumMod val="50000"/>
            </a:schemeClr>
          </a:solidFill>
          <a:prstDash val="dash"/>
          <a:miter lim="800000"/>
        </a:ln>
        <a:effectLst/>
      </dgm:spPr>
    </dgm:pt>
    <dgm:pt modelId="{BA1A1A8C-A776-4D01-B097-263B42C05CD4}" type="pres">
      <dgm:prSet presAssocID="{93FF5F9D-AAFA-4950-8546-6AECA4470D48}" presName="EmptyPlaceHolder" presStyleCnt="0"/>
      <dgm:spPr/>
    </dgm:pt>
    <dgm:pt modelId="{06E0E481-BB98-4161-9BDE-A1547F63DD20}" type="pres">
      <dgm:prSet presAssocID="{38F0A00F-2CCF-46E9-AA53-7C6F7D500B84}" presName="spaceBetweenRectangles" presStyleCnt="0"/>
      <dgm:spPr/>
    </dgm:pt>
    <dgm:pt modelId="{FB2E9D8E-3404-4E79-B215-9DBE16583FBD}" type="pres">
      <dgm:prSet presAssocID="{57D926EE-FF1C-4F8E-BE58-791552003389}" presName="composite" presStyleCnt="0"/>
      <dgm:spPr/>
    </dgm:pt>
    <dgm:pt modelId="{A4A288FA-2972-4660-B846-F0F60F21A8F3}" type="pres">
      <dgm:prSet presAssocID="{57D926EE-FF1C-4F8E-BE58-791552003389}" presName="ConnectorPoint" presStyleLbl="lnNode1" presStyleIdx="3" presStyleCnt="5"/>
      <dgm:spPr/>
    </dgm:pt>
    <dgm:pt modelId="{B00C1F6C-3838-4D06-B744-0D84C6431A13}" type="pres">
      <dgm:prSet presAssocID="{57D926EE-FF1C-4F8E-BE58-791552003389}" presName="DropPinPlaceHolder" presStyleCnt="0"/>
      <dgm:spPr/>
    </dgm:pt>
    <dgm:pt modelId="{4C5813BC-956A-4F8C-B1AA-086730732ACF}" type="pres">
      <dgm:prSet presAssocID="{57D926EE-FF1C-4F8E-BE58-791552003389}" presName="DropPin" presStyleLbl="alignNode1" presStyleIdx="3" presStyleCnt="5" custLinFactNeighborY="3516"/>
      <dgm:spPr/>
    </dgm:pt>
    <dgm:pt modelId="{30745FD9-45E6-4F2F-952E-B76E1E38EA48}" type="pres">
      <dgm:prSet presAssocID="{57D926EE-FF1C-4F8E-BE58-791552003389}" presName="Ellipse" presStyleLbl="fgAcc1" presStyleIdx="4"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FA75F9D6-BA19-40B6-8EBB-F8B5A1A5DB04}" type="pres">
      <dgm:prSet presAssocID="{57D926EE-FF1C-4F8E-BE58-791552003389}" presName="L2TextContainer" presStyleLbl="revTx" presStyleIdx="6" presStyleCnt="10">
        <dgm:presLayoutVars>
          <dgm:bulletEnabled val="1"/>
        </dgm:presLayoutVars>
      </dgm:prSet>
      <dgm:spPr/>
    </dgm:pt>
    <dgm:pt modelId="{7759EFD6-8D9B-407B-BFD2-E887C01621A3}" type="pres">
      <dgm:prSet presAssocID="{57D926EE-FF1C-4F8E-BE58-791552003389}" presName="L1TextContainer" presStyleLbl="revTx" presStyleIdx="7" presStyleCnt="10">
        <dgm:presLayoutVars>
          <dgm:chMax val="1"/>
          <dgm:chPref val="1"/>
          <dgm:bulletEnabled val="1"/>
        </dgm:presLayoutVars>
      </dgm:prSet>
      <dgm:spPr/>
    </dgm:pt>
    <dgm:pt modelId="{87D01122-9189-4BBF-B5EB-8A13E8CADCB7}" type="pres">
      <dgm:prSet presAssocID="{57D926EE-FF1C-4F8E-BE58-791552003389}" presName="ConnectLine" presStyleLbl="sibTrans1D1" presStyleIdx="3" presStyleCnt="5"/>
      <dgm:spPr>
        <a:noFill/>
        <a:ln w="9525" cap="flat" cmpd="sng" algn="ctr">
          <a:solidFill>
            <a:schemeClr val="accent2">
              <a:lumMod val="50000"/>
            </a:schemeClr>
          </a:solidFill>
          <a:prstDash val="dash"/>
          <a:miter lim="800000"/>
        </a:ln>
        <a:effectLst/>
      </dgm:spPr>
    </dgm:pt>
    <dgm:pt modelId="{F2083E7F-8909-4F43-97E9-9BDF4D0B9596}" type="pres">
      <dgm:prSet presAssocID="{57D926EE-FF1C-4F8E-BE58-791552003389}" presName="EmptyPlaceHolder" presStyleCnt="0"/>
      <dgm:spPr/>
    </dgm:pt>
    <dgm:pt modelId="{6A29383C-57EA-4549-AEB6-87AA2F47DB91}" type="pres">
      <dgm:prSet presAssocID="{A8CFE573-C424-4A7A-A6DC-2CAFAF6BE4BE}" presName="spaceBetweenRectangles" presStyleCnt="0"/>
      <dgm:spPr/>
    </dgm:pt>
    <dgm:pt modelId="{07E7D5C7-192C-4FD4-8FDB-8367E75296B2}" type="pres">
      <dgm:prSet presAssocID="{C29A2877-D327-472A-B8DE-A9582740D1C4}" presName="composite" presStyleCnt="0"/>
      <dgm:spPr/>
    </dgm:pt>
    <dgm:pt modelId="{E5A60AEB-AC99-48F9-A630-D706383CE830}" type="pres">
      <dgm:prSet presAssocID="{C29A2877-D327-472A-B8DE-A9582740D1C4}" presName="ConnectorPoint" presStyleLbl="lnNode1" presStyleIdx="4" presStyleCnt="5"/>
      <dgm:spPr/>
    </dgm:pt>
    <dgm:pt modelId="{DAA99B08-B3AE-4897-936E-6B401AF838B8}" type="pres">
      <dgm:prSet presAssocID="{C29A2877-D327-472A-B8DE-A9582740D1C4}" presName="DropPinPlaceHolder" presStyleCnt="0"/>
      <dgm:spPr/>
    </dgm:pt>
    <dgm:pt modelId="{53AB3C40-A8F3-42AD-ACAA-EFFE0F58231C}" type="pres">
      <dgm:prSet presAssocID="{C29A2877-D327-472A-B8DE-A9582740D1C4}" presName="DropPin" presStyleLbl="alignNode1" presStyleIdx="4" presStyleCnt="5" custLinFactNeighborY="-3516"/>
      <dgm:spPr/>
    </dgm:pt>
    <dgm:pt modelId="{D2FD05BB-C8D3-4629-A36D-3F0D8E17237D}" type="pres">
      <dgm:prSet presAssocID="{C29A2877-D327-472A-B8DE-A9582740D1C4}" presName="Ellipse" presStyleLbl="fgAcc1" presStyleIdx="5"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7C66FE-A882-45CB-AA8B-D41CAAC87FCE}" type="pres">
      <dgm:prSet presAssocID="{C29A2877-D327-472A-B8DE-A9582740D1C4}" presName="L2TextContainer" presStyleLbl="revTx" presStyleIdx="8" presStyleCnt="10">
        <dgm:presLayoutVars>
          <dgm:bulletEnabled val="1"/>
        </dgm:presLayoutVars>
      </dgm:prSet>
      <dgm:spPr/>
    </dgm:pt>
    <dgm:pt modelId="{A3AC5A82-45CF-44A1-B41F-635DAC5A92BB}" type="pres">
      <dgm:prSet presAssocID="{C29A2877-D327-472A-B8DE-A9582740D1C4}" presName="L1TextContainer" presStyleLbl="revTx" presStyleIdx="9" presStyleCnt="10" custLinFactNeighborX="-1461">
        <dgm:presLayoutVars>
          <dgm:chMax val="1"/>
          <dgm:chPref val="1"/>
          <dgm:bulletEnabled val="1"/>
        </dgm:presLayoutVars>
      </dgm:prSet>
      <dgm:spPr/>
    </dgm:pt>
    <dgm:pt modelId="{1513F0EC-F72E-4447-AE42-46AD1B95828E}" type="pres">
      <dgm:prSet presAssocID="{C29A2877-D327-472A-B8DE-A9582740D1C4}" presName="ConnectLine" presStyleLbl="sibTrans1D1" presStyleIdx="4" presStyleCnt="5"/>
      <dgm:spPr>
        <a:noFill/>
        <a:ln w="9525" cap="flat" cmpd="sng" algn="ctr">
          <a:solidFill>
            <a:schemeClr val="accent2">
              <a:lumMod val="50000"/>
            </a:schemeClr>
          </a:solidFill>
          <a:prstDash val="dash"/>
          <a:miter lim="800000"/>
        </a:ln>
        <a:effectLst/>
      </dgm:spPr>
    </dgm:pt>
    <dgm:pt modelId="{AEE1B82C-0846-4933-84C5-2CE9F6ABE6B4}" type="pres">
      <dgm:prSet presAssocID="{C29A2877-D327-472A-B8DE-A9582740D1C4}" presName="EmptyPlaceHolder" presStyleCnt="0"/>
      <dgm:spPr/>
    </dgm:pt>
  </dgm:ptLst>
  <dgm:cxnLst>
    <dgm:cxn modelId="{2F8D9110-DEE1-4530-A787-7B1F955B8D11}" type="presOf" srcId="{E40F4386-8831-418F-B705-2EF711FB0638}" destId="{AA393DB5-4DAB-4AB9-875A-4BE9E87DA2BF}" srcOrd="0" destOrd="0" presId="urn:microsoft.com/office/officeart/2017/3/layout/DropPinTimeline#2"/>
    <dgm:cxn modelId="{21F68C21-0932-40ED-B3AD-15446DF383C2}" srcId="{93FF5F9D-AAFA-4950-8546-6AECA4470D48}" destId="{7C246739-132B-41AD-8DFA-A108B89D138D}" srcOrd="0" destOrd="0" parTransId="{6DC6AB27-331E-4C02-81E1-D2DC0951F94A}" sibTransId="{ABE6CE27-78DF-4DFE-AE98-C519395C0138}"/>
    <dgm:cxn modelId="{D76B7430-3357-4174-8439-41EDA872EF5F}" srcId="{C29A2877-D327-472A-B8DE-A9582740D1C4}" destId="{25D1910D-4E8B-4393-8125-38DEB2A68B1E}" srcOrd="0" destOrd="0" parTransId="{71FC1CD1-8933-446D-A410-F2E5ECFCDCD4}" sibTransId="{FD38C820-2D77-442C-81A5-3C5E08D280FF}"/>
    <dgm:cxn modelId="{10C14F34-D61A-4E98-B25B-3E085A103CE3}" type="presOf" srcId="{160C5714-0868-4287-90D8-28FB7BF6BD2C}" destId="{407671DE-689A-4402-8922-08873E63480D}" srcOrd="0" destOrd="0" presId="urn:microsoft.com/office/officeart/2017/3/layout/DropPinTimeline#2"/>
    <dgm:cxn modelId="{676C0349-F2D6-4D2C-9FCF-F305471D4E59}" type="presOf" srcId="{216BC4CD-18EE-4F27-8680-F1299126CE77}" destId="{6386BA6E-453A-41E1-ADAD-7626B92BD1BF}" srcOrd="0" destOrd="0" presId="urn:microsoft.com/office/officeart/2017/3/layout/DropPinTimeline#2"/>
    <dgm:cxn modelId="{5014994C-918A-42D4-A167-074D88DB0B7A}" type="presOf" srcId="{7C246739-132B-41AD-8DFA-A108B89D138D}" destId="{C08C98A3-4322-425C-8260-4319044AFBF1}" srcOrd="0" destOrd="0" presId="urn:microsoft.com/office/officeart/2017/3/layout/DropPinTimeline#2"/>
    <dgm:cxn modelId="{0A3B7C5F-7735-4608-8242-E6F73844D071}" srcId="{160C5714-0868-4287-90D8-28FB7BF6BD2C}" destId="{216BC4CD-18EE-4F27-8680-F1299126CE77}" srcOrd="1" destOrd="0" parTransId="{9035202F-34B7-4FD2-ABEC-FBF9181D08E7}" sibTransId="{53BD166D-91E5-487C-BD55-AC4B1FA9AFAB}"/>
    <dgm:cxn modelId="{6EE63C79-C3BB-40FB-8A21-3E84A0431EC1}" type="presOf" srcId="{04956CC5-BC9D-4B6B-9065-8589629A4900}" destId="{FA75F9D6-BA19-40B6-8EBB-F8B5A1A5DB04}" srcOrd="0" destOrd="0" presId="urn:microsoft.com/office/officeart/2017/3/layout/DropPinTimeline#2"/>
    <dgm:cxn modelId="{D8458B8B-6A4A-41F6-A4AC-6449A963A532}" type="presOf" srcId="{57D926EE-FF1C-4F8E-BE58-791552003389}" destId="{7759EFD6-8D9B-407B-BFD2-E887C01621A3}" srcOrd="0" destOrd="0" presId="urn:microsoft.com/office/officeart/2017/3/layout/DropPinTimeline#2"/>
    <dgm:cxn modelId="{7FD8009C-0CEB-41DE-B0CC-709282B25D15}" srcId="{E40F4386-8831-418F-B705-2EF711FB0638}" destId="{9D775CEA-FB87-47C4-9A33-B679A4F91D5A}" srcOrd="0" destOrd="0" parTransId="{C3B4CFE3-1417-4427-AA54-FBDCAAFFE651}" sibTransId="{DCB568C9-3C02-42D5-BA11-189A5C3024AA}"/>
    <dgm:cxn modelId="{E06C2FA0-97C9-4115-8036-5641738523F0}" srcId="{160C5714-0868-4287-90D8-28FB7BF6BD2C}" destId="{C29A2877-D327-472A-B8DE-A9582740D1C4}" srcOrd="4" destOrd="0" parTransId="{ACB8F89D-E3F0-46D6-9FE2-0E08ED03F108}" sibTransId="{4C9B2A60-E155-4BBB-A3EE-15AEEAA6D5C7}"/>
    <dgm:cxn modelId="{369994A5-D668-4BAA-BAE5-4659A47CAE31}" srcId="{160C5714-0868-4287-90D8-28FB7BF6BD2C}" destId="{57D926EE-FF1C-4F8E-BE58-791552003389}" srcOrd="3" destOrd="0" parTransId="{73E44EEA-ED9D-47FC-9428-986D0A1FC4C0}" sibTransId="{A8CFE573-C424-4A7A-A6DC-2CAFAF6BE4BE}"/>
    <dgm:cxn modelId="{BE51D2B2-029C-4554-8705-90B588CC81C4}" srcId="{57D926EE-FF1C-4F8E-BE58-791552003389}" destId="{04956CC5-BC9D-4B6B-9065-8589629A4900}" srcOrd="0" destOrd="0" parTransId="{EF3CCB5D-2D2B-414F-9C3E-2A98641DE75C}" sibTransId="{4A8BA95F-C155-4C29-BC73-64B882D2BD09}"/>
    <dgm:cxn modelId="{A3C550B7-D35D-4082-8B0A-7D10ADFE124B}" type="presOf" srcId="{25D1910D-4E8B-4393-8125-38DEB2A68B1E}" destId="{A27C66FE-A882-45CB-AA8B-D41CAAC87FCE}" srcOrd="0" destOrd="0" presId="urn:microsoft.com/office/officeart/2017/3/layout/DropPinTimeline#2"/>
    <dgm:cxn modelId="{6DB8FFBA-487B-4E87-9D41-FD7AF2F69CF4}" srcId="{160C5714-0868-4287-90D8-28FB7BF6BD2C}" destId="{E40F4386-8831-418F-B705-2EF711FB0638}" srcOrd="0" destOrd="0" parTransId="{BA5DB78F-0BD1-45CF-9B96-46A70AB3D9A2}" sibTransId="{D0CAE994-5783-41EC-9711-4E1D519F3834}"/>
    <dgm:cxn modelId="{792B05C2-5166-497A-B522-DD33ED15AE00}" srcId="{216BC4CD-18EE-4F27-8680-F1299126CE77}" destId="{C9D54AD6-2B46-4A5C-8B15-6EB605017506}" srcOrd="0" destOrd="0" parTransId="{F129E4C2-7904-46D3-A1B6-3961A818C015}" sibTransId="{BF7E5694-37A7-4053-9E35-03119E673100}"/>
    <dgm:cxn modelId="{71FE39CF-70A2-4C21-8FB1-F54587B63FA9}" type="presOf" srcId="{9D775CEA-FB87-47C4-9A33-B679A4F91D5A}" destId="{A292B0A5-8BE5-4E84-8618-26EA28CFF4A3}" srcOrd="0" destOrd="0" presId="urn:microsoft.com/office/officeart/2017/3/layout/DropPinTimeline#2"/>
    <dgm:cxn modelId="{300126DA-65CE-4820-8449-FCF3ECC004FE}" type="presOf" srcId="{93FF5F9D-AAFA-4950-8546-6AECA4470D48}" destId="{52F3B4A2-8EDD-4B40-B5F3-A1CECB56D29F}" srcOrd="0" destOrd="0" presId="urn:microsoft.com/office/officeart/2017/3/layout/DropPinTimeline#2"/>
    <dgm:cxn modelId="{382E8FED-2C26-4F51-BA70-9056716C7596}" type="presOf" srcId="{C9D54AD6-2B46-4A5C-8B15-6EB605017506}" destId="{07310A89-F151-435B-963F-FD9908E8C694}" srcOrd="0" destOrd="0" presId="urn:microsoft.com/office/officeart/2017/3/layout/DropPinTimeline#2"/>
    <dgm:cxn modelId="{06A2C4EF-834F-43FD-B45A-1554E6A68EBB}" srcId="{160C5714-0868-4287-90D8-28FB7BF6BD2C}" destId="{93FF5F9D-AAFA-4950-8546-6AECA4470D48}" srcOrd="2" destOrd="0" parTransId="{3D298734-E7B7-4677-BE81-F586C8D97438}" sibTransId="{38F0A00F-2CCF-46E9-AA53-7C6F7D500B84}"/>
    <dgm:cxn modelId="{08E607FE-15AE-432C-8214-161F17E777E2}" type="presOf" srcId="{C29A2877-D327-472A-B8DE-A9582740D1C4}" destId="{A3AC5A82-45CF-44A1-B41F-635DAC5A92BB}" srcOrd="0" destOrd="0" presId="urn:microsoft.com/office/officeart/2017/3/layout/DropPinTimeline#2"/>
    <dgm:cxn modelId="{6C89CD35-86C2-488C-B1B6-B8E91AB121B7}" type="presParOf" srcId="{407671DE-689A-4402-8922-08873E63480D}" destId="{1E8C53CE-312B-400D-8E6A-4635CB4CE270}" srcOrd="0" destOrd="0" presId="urn:microsoft.com/office/officeart/2017/3/layout/DropPinTimeline#2"/>
    <dgm:cxn modelId="{F459E339-6CF5-4935-83C6-C36F4BD218C0}" type="presParOf" srcId="{407671DE-689A-4402-8922-08873E63480D}" destId="{46D0A0B6-99C1-4C93-9D07-D394FCD06FBC}" srcOrd="1" destOrd="0" presId="urn:microsoft.com/office/officeart/2017/3/layout/DropPinTimeline#2"/>
    <dgm:cxn modelId="{6F671416-8896-48F7-9C8D-78A9E6200C9E}" type="presParOf" srcId="{46D0A0B6-99C1-4C93-9D07-D394FCD06FBC}" destId="{54FA9F05-68DF-4858-B50D-DCEC408D98A0}" srcOrd="0" destOrd="0" presId="urn:microsoft.com/office/officeart/2017/3/layout/DropPinTimeline#2"/>
    <dgm:cxn modelId="{3C9C78E0-7D90-4559-B028-76D9854C715A}" type="presParOf" srcId="{54FA9F05-68DF-4858-B50D-DCEC408D98A0}" destId="{CDDE1E5C-76D1-411D-97D4-8F1977E9842D}" srcOrd="0" destOrd="0" presId="urn:microsoft.com/office/officeart/2017/3/layout/DropPinTimeline#2"/>
    <dgm:cxn modelId="{F124A0A7-8845-4FD1-970D-3228C7936FA5}" type="presParOf" srcId="{54FA9F05-68DF-4858-B50D-DCEC408D98A0}" destId="{A3C084F2-0093-4679-BE5F-A72847C99793}" srcOrd="1" destOrd="0" presId="urn:microsoft.com/office/officeart/2017/3/layout/DropPinTimeline#2"/>
    <dgm:cxn modelId="{30B266FB-6D91-48A0-8521-4B28317839A2}" type="presParOf" srcId="{A3C084F2-0093-4679-BE5F-A72847C99793}" destId="{0A69E26B-610A-460B-8DC9-F49A37B64039}" srcOrd="0" destOrd="0" presId="urn:microsoft.com/office/officeart/2017/3/layout/DropPinTimeline#2"/>
    <dgm:cxn modelId="{8EA730A7-9BDD-4EC8-BFE3-AECA1A87608E}" type="presParOf" srcId="{A3C084F2-0093-4679-BE5F-A72847C99793}" destId="{0D47F3AA-634C-409F-BD69-E4BACD9CCCFA}" srcOrd="1" destOrd="0" presId="urn:microsoft.com/office/officeart/2017/3/layout/DropPinTimeline#2"/>
    <dgm:cxn modelId="{AB889069-66C0-4C20-8871-9CD6DB4AAEDF}" type="presParOf" srcId="{54FA9F05-68DF-4858-B50D-DCEC408D98A0}" destId="{A292B0A5-8BE5-4E84-8618-26EA28CFF4A3}" srcOrd="2" destOrd="0" presId="urn:microsoft.com/office/officeart/2017/3/layout/DropPinTimeline#2"/>
    <dgm:cxn modelId="{8EE28F01-EC56-49AE-AA2A-6BED9349E934}" type="presParOf" srcId="{54FA9F05-68DF-4858-B50D-DCEC408D98A0}" destId="{AA393DB5-4DAB-4AB9-875A-4BE9E87DA2BF}" srcOrd="3" destOrd="0" presId="urn:microsoft.com/office/officeart/2017/3/layout/DropPinTimeline#2"/>
    <dgm:cxn modelId="{AD2F8BAC-CA83-42B5-B2B5-BE243F3B4F28}" type="presParOf" srcId="{54FA9F05-68DF-4858-B50D-DCEC408D98A0}" destId="{D10F2BCE-B77B-4F05-95FD-A65109E5DEA0}" srcOrd="4" destOrd="0" presId="urn:microsoft.com/office/officeart/2017/3/layout/DropPinTimeline#2"/>
    <dgm:cxn modelId="{974311E6-8FCD-474C-869D-9C58AA2AB2CF}" type="presParOf" srcId="{54FA9F05-68DF-4858-B50D-DCEC408D98A0}" destId="{7842451D-72E5-4EF0-B35E-DA20F99FD31B}" srcOrd="5" destOrd="0" presId="urn:microsoft.com/office/officeart/2017/3/layout/DropPinTimeline#2"/>
    <dgm:cxn modelId="{B93D1322-F8DE-4529-B816-60B23439AEB9}" type="presParOf" srcId="{46D0A0B6-99C1-4C93-9D07-D394FCD06FBC}" destId="{B17D2C92-48C0-4F3D-88BD-E2B451D76F57}" srcOrd="1" destOrd="0" presId="urn:microsoft.com/office/officeart/2017/3/layout/DropPinTimeline#2"/>
    <dgm:cxn modelId="{595F7212-8F79-4AF4-B1FF-0AC83B4AE9B1}" type="presParOf" srcId="{46D0A0B6-99C1-4C93-9D07-D394FCD06FBC}" destId="{FBE92DF5-B8E0-497C-B190-87AC73E45970}" srcOrd="2" destOrd="0" presId="urn:microsoft.com/office/officeart/2017/3/layout/DropPinTimeline#2"/>
    <dgm:cxn modelId="{434F4C38-C0FC-417D-9B39-5099EDEEE6AF}" type="presParOf" srcId="{FBE92DF5-B8E0-497C-B190-87AC73E45970}" destId="{94B71067-EBEC-4112-A9D1-8B8A7A437FC8}" srcOrd="0" destOrd="0" presId="urn:microsoft.com/office/officeart/2017/3/layout/DropPinTimeline#2"/>
    <dgm:cxn modelId="{02D4C1E5-049A-416A-B437-DBE3A8F2ECB9}" type="presParOf" srcId="{FBE92DF5-B8E0-497C-B190-87AC73E45970}" destId="{7514FAA3-F485-4827-B6A2-FC89911A0BB4}" srcOrd="1" destOrd="0" presId="urn:microsoft.com/office/officeart/2017/3/layout/DropPinTimeline#2"/>
    <dgm:cxn modelId="{7253F39D-0DDC-4FD9-AFC0-83404612483E}" type="presParOf" srcId="{7514FAA3-F485-4827-B6A2-FC89911A0BB4}" destId="{11AAD205-8152-4363-B661-3C3A26A103FF}" srcOrd="0" destOrd="0" presId="urn:microsoft.com/office/officeart/2017/3/layout/DropPinTimeline#2"/>
    <dgm:cxn modelId="{D0BF01F7-A241-4AFA-B343-C9675FA7C34B}" type="presParOf" srcId="{7514FAA3-F485-4827-B6A2-FC89911A0BB4}" destId="{2E4364CD-3B8A-4A42-AB11-744F4277900A}" srcOrd="1" destOrd="0" presId="urn:microsoft.com/office/officeart/2017/3/layout/DropPinTimeline#2"/>
    <dgm:cxn modelId="{5C867F54-5644-46E9-BC8E-EA7641189546}" type="presParOf" srcId="{FBE92DF5-B8E0-497C-B190-87AC73E45970}" destId="{07310A89-F151-435B-963F-FD9908E8C694}" srcOrd="2" destOrd="0" presId="urn:microsoft.com/office/officeart/2017/3/layout/DropPinTimeline#2"/>
    <dgm:cxn modelId="{F1511C53-DEAF-428E-BBAD-152AEB55E9D3}" type="presParOf" srcId="{FBE92DF5-B8E0-497C-B190-87AC73E45970}" destId="{6386BA6E-453A-41E1-ADAD-7626B92BD1BF}" srcOrd="3" destOrd="0" presId="urn:microsoft.com/office/officeart/2017/3/layout/DropPinTimeline#2"/>
    <dgm:cxn modelId="{1B62D03D-1AE0-4F33-89E7-3D0A353803F6}" type="presParOf" srcId="{FBE92DF5-B8E0-497C-B190-87AC73E45970}" destId="{DB95D829-80DF-4ADA-B04C-CE92ADFB6606}" srcOrd="4" destOrd="0" presId="urn:microsoft.com/office/officeart/2017/3/layout/DropPinTimeline#2"/>
    <dgm:cxn modelId="{48A92201-C498-4CC2-8D33-EA76DB90ACB5}" type="presParOf" srcId="{FBE92DF5-B8E0-497C-B190-87AC73E45970}" destId="{CDFB6879-D0D6-43FC-BC0B-D27687D992EB}" srcOrd="5" destOrd="0" presId="urn:microsoft.com/office/officeart/2017/3/layout/DropPinTimeline#2"/>
    <dgm:cxn modelId="{D5D63A18-1518-429A-AB02-5016F347C211}" type="presParOf" srcId="{46D0A0B6-99C1-4C93-9D07-D394FCD06FBC}" destId="{73F94D99-690C-4CBF-869A-EF5DD70CF6B4}" srcOrd="3" destOrd="0" presId="urn:microsoft.com/office/officeart/2017/3/layout/DropPinTimeline#2"/>
    <dgm:cxn modelId="{142AC4D7-5C4C-4E46-BF7E-0B965E0F52C1}" type="presParOf" srcId="{46D0A0B6-99C1-4C93-9D07-D394FCD06FBC}" destId="{CEDC3BDA-322C-4005-A3A5-77E148865242}" srcOrd="4" destOrd="0" presId="urn:microsoft.com/office/officeart/2017/3/layout/DropPinTimeline#2"/>
    <dgm:cxn modelId="{7A85A911-4730-450E-BBAF-1819B73DC3C7}" type="presParOf" srcId="{CEDC3BDA-322C-4005-A3A5-77E148865242}" destId="{83D4573F-3CB1-4541-8BEE-E8224A8ED015}" srcOrd="0" destOrd="0" presId="urn:microsoft.com/office/officeart/2017/3/layout/DropPinTimeline#2"/>
    <dgm:cxn modelId="{185C458B-2BC9-4C68-BFC3-CAD51CD716F1}" type="presParOf" srcId="{CEDC3BDA-322C-4005-A3A5-77E148865242}" destId="{192BBF61-2B64-4E18-92EE-EF8B6030201C}" srcOrd="1" destOrd="0" presId="urn:microsoft.com/office/officeart/2017/3/layout/DropPinTimeline#2"/>
    <dgm:cxn modelId="{F317F21D-B461-4C78-9610-E3909525DD39}" type="presParOf" srcId="{192BBF61-2B64-4E18-92EE-EF8B6030201C}" destId="{63CCDBCC-C40A-41AF-BB40-B20A9AB919D8}" srcOrd="0" destOrd="0" presId="urn:microsoft.com/office/officeart/2017/3/layout/DropPinTimeline#2"/>
    <dgm:cxn modelId="{A53C25CC-754C-4C2C-AC2B-FA5244A4187C}" type="presParOf" srcId="{192BBF61-2B64-4E18-92EE-EF8B6030201C}" destId="{C25D9000-2762-4B6C-BFD6-7B6C2D0122B9}" srcOrd="1" destOrd="0" presId="urn:microsoft.com/office/officeart/2017/3/layout/DropPinTimeline#2"/>
    <dgm:cxn modelId="{14F9ABB0-B0E9-4CC3-8676-EC0DE9EF0D9A}" type="presParOf" srcId="{CEDC3BDA-322C-4005-A3A5-77E148865242}" destId="{C08C98A3-4322-425C-8260-4319044AFBF1}" srcOrd="2" destOrd="0" presId="urn:microsoft.com/office/officeart/2017/3/layout/DropPinTimeline#2"/>
    <dgm:cxn modelId="{6664A547-22FC-4194-9E56-BD20A082C8B5}" type="presParOf" srcId="{CEDC3BDA-322C-4005-A3A5-77E148865242}" destId="{52F3B4A2-8EDD-4B40-B5F3-A1CECB56D29F}" srcOrd="3" destOrd="0" presId="urn:microsoft.com/office/officeart/2017/3/layout/DropPinTimeline#2"/>
    <dgm:cxn modelId="{4EDC28BC-D823-4911-9A32-7CEA0779224F}" type="presParOf" srcId="{CEDC3BDA-322C-4005-A3A5-77E148865242}" destId="{4A2B3FB7-F9B6-43D5-A931-C70A3750EA87}" srcOrd="4" destOrd="0" presId="urn:microsoft.com/office/officeart/2017/3/layout/DropPinTimeline#2"/>
    <dgm:cxn modelId="{4FF873D1-57F2-4835-BC51-E337A4EA4241}" type="presParOf" srcId="{CEDC3BDA-322C-4005-A3A5-77E148865242}" destId="{BA1A1A8C-A776-4D01-B097-263B42C05CD4}" srcOrd="5" destOrd="0" presId="urn:microsoft.com/office/officeart/2017/3/layout/DropPinTimeline#2"/>
    <dgm:cxn modelId="{3B6D012D-455F-4006-A536-A6C4353C2052}" type="presParOf" srcId="{46D0A0B6-99C1-4C93-9D07-D394FCD06FBC}" destId="{06E0E481-BB98-4161-9BDE-A1547F63DD20}" srcOrd="5" destOrd="0" presId="urn:microsoft.com/office/officeart/2017/3/layout/DropPinTimeline#2"/>
    <dgm:cxn modelId="{C6A89C30-6AD3-4D93-A6B6-89620029568F}" type="presParOf" srcId="{46D0A0B6-99C1-4C93-9D07-D394FCD06FBC}" destId="{FB2E9D8E-3404-4E79-B215-9DBE16583FBD}" srcOrd="6" destOrd="0" presId="urn:microsoft.com/office/officeart/2017/3/layout/DropPinTimeline#2"/>
    <dgm:cxn modelId="{0BA6FAD4-C82F-4CF2-B050-BC6402D72317}" type="presParOf" srcId="{FB2E9D8E-3404-4E79-B215-9DBE16583FBD}" destId="{A4A288FA-2972-4660-B846-F0F60F21A8F3}" srcOrd="0" destOrd="0" presId="urn:microsoft.com/office/officeart/2017/3/layout/DropPinTimeline#2"/>
    <dgm:cxn modelId="{D827CF64-DAAB-46B4-AAE8-CAC4EDF45D65}" type="presParOf" srcId="{FB2E9D8E-3404-4E79-B215-9DBE16583FBD}" destId="{B00C1F6C-3838-4D06-B744-0D84C6431A13}" srcOrd="1" destOrd="0" presId="urn:microsoft.com/office/officeart/2017/3/layout/DropPinTimeline#2"/>
    <dgm:cxn modelId="{B6F441BE-7CC5-4BA2-AD5C-E397940C8C56}" type="presParOf" srcId="{B00C1F6C-3838-4D06-B744-0D84C6431A13}" destId="{4C5813BC-956A-4F8C-B1AA-086730732ACF}" srcOrd="0" destOrd="0" presId="urn:microsoft.com/office/officeart/2017/3/layout/DropPinTimeline#2"/>
    <dgm:cxn modelId="{942C4F31-20BC-4420-856C-1100353964F4}" type="presParOf" srcId="{B00C1F6C-3838-4D06-B744-0D84C6431A13}" destId="{30745FD9-45E6-4F2F-952E-B76E1E38EA48}" srcOrd="1" destOrd="0" presId="urn:microsoft.com/office/officeart/2017/3/layout/DropPinTimeline#2"/>
    <dgm:cxn modelId="{D0CD9DFA-2FB2-44B9-8DE3-5F6532133847}" type="presParOf" srcId="{FB2E9D8E-3404-4E79-B215-9DBE16583FBD}" destId="{FA75F9D6-BA19-40B6-8EBB-F8B5A1A5DB04}" srcOrd="2" destOrd="0" presId="urn:microsoft.com/office/officeart/2017/3/layout/DropPinTimeline#2"/>
    <dgm:cxn modelId="{D679C82D-63E2-463C-9A92-3904D69176C2}" type="presParOf" srcId="{FB2E9D8E-3404-4E79-B215-9DBE16583FBD}" destId="{7759EFD6-8D9B-407B-BFD2-E887C01621A3}" srcOrd="3" destOrd="0" presId="urn:microsoft.com/office/officeart/2017/3/layout/DropPinTimeline#2"/>
    <dgm:cxn modelId="{EC658906-BA2C-4173-BD0D-D9C187057EC8}" type="presParOf" srcId="{FB2E9D8E-3404-4E79-B215-9DBE16583FBD}" destId="{87D01122-9189-4BBF-B5EB-8A13E8CADCB7}" srcOrd="4" destOrd="0" presId="urn:microsoft.com/office/officeart/2017/3/layout/DropPinTimeline#2"/>
    <dgm:cxn modelId="{C5AA415B-AF76-4B6A-AE9F-5AF709639D9B}" type="presParOf" srcId="{FB2E9D8E-3404-4E79-B215-9DBE16583FBD}" destId="{F2083E7F-8909-4F43-97E9-9BDF4D0B9596}" srcOrd="5" destOrd="0" presId="urn:microsoft.com/office/officeart/2017/3/layout/DropPinTimeline#2"/>
    <dgm:cxn modelId="{E1E1593E-C8C5-4C96-A007-7871FDFD795F}" type="presParOf" srcId="{46D0A0B6-99C1-4C93-9D07-D394FCD06FBC}" destId="{6A29383C-57EA-4549-AEB6-87AA2F47DB91}" srcOrd="7" destOrd="0" presId="urn:microsoft.com/office/officeart/2017/3/layout/DropPinTimeline#2"/>
    <dgm:cxn modelId="{5E6C8F40-D55B-4CFE-845F-72F885373850}" type="presParOf" srcId="{46D0A0B6-99C1-4C93-9D07-D394FCD06FBC}" destId="{07E7D5C7-192C-4FD4-8FDB-8367E75296B2}" srcOrd="8" destOrd="0" presId="urn:microsoft.com/office/officeart/2017/3/layout/DropPinTimeline#2"/>
    <dgm:cxn modelId="{A0B36C88-2CD6-4929-A7AC-59DF384FF4AE}" type="presParOf" srcId="{07E7D5C7-192C-4FD4-8FDB-8367E75296B2}" destId="{E5A60AEB-AC99-48F9-A630-D706383CE830}" srcOrd="0" destOrd="0" presId="urn:microsoft.com/office/officeart/2017/3/layout/DropPinTimeline#2"/>
    <dgm:cxn modelId="{FD306634-A80C-4523-BBE1-D7866903FDDF}" type="presParOf" srcId="{07E7D5C7-192C-4FD4-8FDB-8367E75296B2}" destId="{DAA99B08-B3AE-4897-936E-6B401AF838B8}" srcOrd="1" destOrd="0" presId="urn:microsoft.com/office/officeart/2017/3/layout/DropPinTimeline#2"/>
    <dgm:cxn modelId="{F28D313F-CFB9-48AB-8BB0-83AE20F069ED}" type="presParOf" srcId="{DAA99B08-B3AE-4897-936E-6B401AF838B8}" destId="{53AB3C40-A8F3-42AD-ACAA-EFFE0F58231C}" srcOrd="0" destOrd="0" presId="urn:microsoft.com/office/officeart/2017/3/layout/DropPinTimeline#2"/>
    <dgm:cxn modelId="{3068948A-D087-458D-BC9B-5989E89D823C}" type="presParOf" srcId="{DAA99B08-B3AE-4897-936E-6B401AF838B8}" destId="{D2FD05BB-C8D3-4629-A36D-3F0D8E17237D}" srcOrd="1" destOrd="0" presId="urn:microsoft.com/office/officeart/2017/3/layout/DropPinTimeline#2"/>
    <dgm:cxn modelId="{CC2FFC25-F039-45DE-9081-1A23B9F0EE07}" type="presParOf" srcId="{07E7D5C7-192C-4FD4-8FDB-8367E75296B2}" destId="{A27C66FE-A882-45CB-AA8B-D41CAAC87FCE}" srcOrd="2" destOrd="0" presId="urn:microsoft.com/office/officeart/2017/3/layout/DropPinTimeline#2"/>
    <dgm:cxn modelId="{55086221-BF52-4988-BFDC-9AFFA91F7ADC}" type="presParOf" srcId="{07E7D5C7-192C-4FD4-8FDB-8367E75296B2}" destId="{A3AC5A82-45CF-44A1-B41F-635DAC5A92BB}" srcOrd="3" destOrd="0" presId="urn:microsoft.com/office/officeart/2017/3/layout/DropPinTimeline#2"/>
    <dgm:cxn modelId="{E35186B6-D3D9-4D2D-A30A-5D6398D7DCAF}" type="presParOf" srcId="{07E7D5C7-192C-4FD4-8FDB-8367E75296B2}" destId="{1513F0EC-F72E-4447-AE42-46AD1B95828E}" srcOrd="4" destOrd="0" presId="urn:microsoft.com/office/officeart/2017/3/layout/DropPinTimeline#2"/>
    <dgm:cxn modelId="{5246CFDA-A2E7-400D-984B-A14DF13E2A13}" type="presParOf" srcId="{07E7D5C7-192C-4FD4-8FDB-8367E75296B2}" destId="{AEE1B82C-0846-4933-84C5-2CE9F6ABE6B4}" srcOrd="5" destOrd="0" presId="urn:microsoft.com/office/officeart/2017/3/layout/DropPinTimelin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C53CE-312B-400D-8E6A-4635CB4CE270}">
      <dsp:nvSpPr>
        <dsp:cNvPr id="0" name=""/>
        <dsp:cNvSpPr/>
      </dsp:nvSpPr>
      <dsp:spPr>
        <a:xfrm>
          <a:off x="0" y="2175669"/>
          <a:ext cx="10693400" cy="0"/>
        </a:xfrm>
        <a:prstGeom prst="line">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A69E26B-610A-460B-8DC9-F49A37B64039}">
      <dsp:nvSpPr>
        <dsp:cNvPr id="0" name=""/>
        <dsp:cNvSpPr/>
      </dsp:nvSpPr>
      <dsp:spPr>
        <a:xfrm rot="8100000">
          <a:off x="166287"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7F3AA-634C-409F-BD69-E4BACD9CCCFA}">
      <dsp:nvSpPr>
        <dsp:cNvPr id="0" name=""/>
        <dsp:cNvSpPr/>
      </dsp:nvSpPr>
      <dsp:spPr>
        <a:xfrm>
          <a:off x="201435"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92B0A5-8BE5-4E84-8618-26EA28CFF4A3}">
      <dsp:nvSpPr>
        <dsp:cNvPr id="0" name=""/>
        <dsp:cNvSpPr/>
      </dsp:nvSpPr>
      <dsp:spPr>
        <a:xfrm>
          <a:off x="548200"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kern="1200" dirty="0"/>
            <a:t>Extract </a:t>
          </a:r>
          <a:r>
            <a:rPr lang="en-US" sz="1400" b="1" kern="1200" dirty="0"/>
            <a:t>spatial</a:t>
          </a:r>
          <a:r>
            <a:rPr lang="en-US" sz="1400" kern="1200" dirty="0"/>
            <a:t> and </a:t>
          </a:r>
          <a:r>
            <a:rPr lang="en-US" sz="1400" b="1" kern="1200" dirty="0"/>
            <a:t>temporal</a:t>
          </a:r>
          <a:r>
            <a:rPr lang="en-US" sz="1400" kern="1200" dirty="0"/>
            <a:t> pattern from historical crime data and use the gained insights to help improve police patrol strategies.</a:t>
          </a:r>
        </a:p>
      </dsp:txBody>
      <dsp:txXfrm>
        <a:off x="548200" y="887672"/>
        <a:ext cx="2932566" cy="1287996"/>
      </dsp:txXfrm>
    </dsp:sp>
    <dsp:sp modelId="{AA393DB5-4DAB-4AB9-875A-4BE9E87DA2BF}">
      <dsp:nvSpPr>
        <dsp:cNvPr id="0" name=""/>
        <dsp:cNvSpPr/>
      </dsp:nvSpPr>
      <dsp:spPr>
        <a:xfrm>
          <a:off x="548200"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US" sz="1600" kern="1200" dirty="0"/>
            <a:t>Setting up objectives</a:t>
          </a:r>
        </a:p>
      </dsp:txBody>
      <dsp:txXfrm>
        <a:off x="548200" y="435133"/>
        <a:ext cx="2932566" cy="452539"/>
      </dsp:txXfrm>
    </dsp:sp>
    <dsp:sp modelId="{D10F2BCE-B77B-4F05-95FD-A65109E5DEA0}">
      <dsp:nvSpPr>
        <dsp:cNvPr id="0" name=""/>
        <dsp:cNvSpPr/>
      </dsp:nvSpPr>
      <dsp:spPr>
        <a:xfrm>
          <a:off x="324480"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CDDE1E5C-76D1-411D-97D4-8F1977E9842D}">
      <dsp:nvSpPr>
        <dsp:cNvPr id="0" name=""/>
        <dsp:cNvSpPr/>
      </dsp:nvSpPr>
      <dsp:spPr>
        <a:xfrm>
          <a:off x="286761"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AD205-8152-4363-B661-3C3A26A103FF}">
      <dsp:nvSpPr>
        <dsp:cNvPr id="0" name=""/>
        <dsp:cNvSpPr/>
      </dsp:nvSpPr>
      <dsp:spPr>
        <a:xfrm rot="18900000">
          <a:off x="1905953"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4364CD-3B8A-4A42-AB11-744F4277900A}">
      <dsp:nvSpPr>
        <dsp:cNvPr id="0" name=""/>
        <dsp:cNvSpPr/>
      </dsp:nvSpPr>
      <dsp:spPr>
        <a:xfrm>
          <a:off x="1941101"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7310A89-F151-435B-963F-FD9908E8C694}">
      <dsp:nvSpPr>
        <dsp:cNvPr id="0" name=""/>
        <dsp:cNvSpPr/>
      </dsp:nvSpPr>
      <dsp:spPr>
        <a:xfrm>
          <a:off x="2287866"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b" anchorCtr="0">
          <a:noAutofit/>
        </a:bodyPr>
        <a:lstStyle/>
        <a:p>
          <a:pPr marL="0" lvl="0" indent="0" algn="l" defTabSz="622300">
            <a:lnSpc>
              <a:spcPct val="90000"/>
            </a:lnSpc>
            <a:spcBef>
              <a:spcPct val="0"/>
            </a:spcBef>
            <a:spcAft>
              <a:spcPct val="35000"/>
            </a:spcAft>
            <a:buNone/>
          </a:pPr>
          <a:r>
            <a:rPr lang="en-US" sz="1400" kern="1200" dirty="0"/>
            <a:t>The crime dataset has millions of records, making </a:t>
          </a:r>
          <a:r>
            <a:rPr lang="en-US" sz="1400" b="1" kern="1200" dirty="0"/>
            <a:t>Apache Spark </a:t>
          </a:r>
          <a:r>
            <a:rPr lang="en-US" sz="1400" kern="1200" dirty="0"/>
            <a:t>an ideal analytical tool for downstream tasks.</a:t>
          </a:r>
        </a:p>
      </dsp:txBody>
      <dsp:txXfrm>
        <a:off x="2287866" y="2175669"/>
        <a:ext cx="2932566" cy="1287996"/>
      </dsp:txXfrm>
    </dsp:sp>
    <dsp:sp modelId="{6386BA6E-453A-41E1-ADAD-7626B92BD1BF}">
      <dsp:nvSpPr>
        <dsp:cNvPr id="0" name=""/>
        <dsp:cNvSpPr/>
      </dsp:nvSpPr>
      <dsp:spPr>
        <a:xfrm>
          <a:off x="2287866"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US" sz="1600" kern="1200" dirty="0"/>
            <a:t>Choosing the right tools</a:t>
          </a:r>
        </a:p>
      </dsp:txBody>
      <dsp:txXfrm>
        <a:off x="2287866" y="3463665"/>
        <a:ext cx="2932566" cy="452539"/>
      </dsp:txXfrm>
    </dsp:sp>
    <dsp:sp modelId="{DB95D829-80DF-4ADA-B04C-CE92ADFB6606}">
      <dsp:nvSpPr>
        <dsp:cNvPr id="0" name=""/>
        <dsp:cNvSpPr/>
      </dsp:nvSpPr>
      <dsp:spPr>
        <a:xfrm>
          <a:off x="2064147"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94B71067-EBEC-4112-A9D1-8B8A7A437FC8}">
      <dsp:nvSpPr>
        <dsp:cNvPr id="0" name=""/>
        <dsp:cNvSpPr/>
      </dsp:nvSpPr>
      <dsp:spPr>
        <a:xfrm>
          <a:off x="2026427"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CCDBCC-C40A-41AF-BB40-B20A9AB919D8}">
      <dsp:nvSpPr>
        <dsp:cNvPr id="0" name=""/>
        <dsp:cNvSpPr/>
      </dsp:nvSpPr>
      <dsp:spPr>
        <a:xfrm rot="8100000">
          <a:off x="3645619"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5D9000-2762-4B6C-BFD6-7B6C2D0122B9}">
      <dsp:nvSpPr>
        <dsp:cNvPr id="0" name=""/>
        <dsp:cNvSpPr/>
      </dsp:nvSpPr>
      <dsp:spPr>
        <a:xfrm>
          <a:off x="3680767"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08C98A3-4322-425C-8260-4319044AFBF1}">
      <dsp:nvSpPr>
        <dsp:cNvPr id="0" name=""/>
        <dsp:cNvSpPr/>
      </dsp:nvSpPr>
      <dsp:spPr>
        <a:xfrm>
          <a:off x="4027533"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kern="1200" dirty="0"/>
            <a:t>Perform </a:t>
          </a:r>
          <a:r>
            <a:rPr lang="en-US" sz="1400" b="1" kern="1200" dirty="0"/>
            <a:t>data cleaning </a:t>
          </a:r>
          <a:r>
            <a:rPr lang="en-US" sz="1400" kern="1200" dirty="0"/>
            <a:t>and find insights and patterns (e.g. seasonality, crime hotspots etc.) with </a:t>
          </a:r>
          <a:r>
            <a:rPr lang="en-US" sz="1400" b="1" kern="1200" dirty="0"/>
            <a:t>visualizations</a:t>
          </a:r>
          <a:r>
            <a:rPr lang="en-US" sz="1400" kern="1200" dirty="0"/>
            <a:t>.</a:t>
          </a:r>
        </a:p>
      </dsp:txBody>
      <dsp:txXfrm>
        <a:off x="4027533" y="887672"/>
        <a:ext cx="2932566" cy="1287996"/>
      </dsp:txXfrm>
    </dsp:sp>
    <dsp:sp modelId="{52F3B4A2-8EDD-4B40-B5F3-A1CECB56D29F}">
      <dsp:nvSpPr>
        <dsp:cNvPr id="0" name=""/>
        <dsp:cNvSpPr/>
      </dsp:nvSpPr>
      <dsp:spPr>
        <a:xfrm>
          <a:off x="4027533"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US" sz="1600" kern="1200" dirty="0"/>
            <a:t>Explorative data analysis</a:t>
          </a:r>
        </a:p>
      </dsp:txBody>
      <dsp:txXfrm>
        <a:off x="4027533" y="435133"/>
        <a:ext cx="2932566" cy="452539"/>
      </dsp:txXfrm>
    </dsp:sp>
    <dsp:sp modelId="{4A2B3FB7-F9B6-43D5-A931-C70A3750EA87}">
      <dsp:nvSpPr>
        <dsp:cNvPr id="0" name=""/>
        <dsp:cNvSpPr/>
      </dsp:nvSpPr>
      <dsp:spPr>
        <a:xfrm>
          <a:off x="3803813"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83D4573F-3CB1-4541-8BEE-E8224A8ED015}">
      <dsp:nvSpPr>
        <dsp:cNvPr id="0" name=""/>
        <dsp:cNvSpPr/>
      </dsp:nvSpPr>
      <dsp:spPr>
        <a:xfrm>
          <a:off x="3766093"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5813BC-956A-4F8C-B1AA-086730732ACF}">
      <dsp:nvSpPr>
        <dsp:cNvPr id="0" name=""/>
        <dsp:cNvSpPr/>
      </dsp:nvSpPr>
      <dsp:spPr>
        <a:xfrm rot="18900000">
          <a:off x="5385285"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745FD9-45E6-4F2F-952E-B76E1E38EA48}">
      <dsp:nvSpPr>
        <dsp:cNvPr id="0" name=""/>
        <dsp:cNvSpPr/>
      </dsp:nvSpPr>
      <dsp:spPr>
        <a:xfrm>
          <a:off x="5420433"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A75F9D6-BA19-40B6-8EBB-F8B5A1A5DB04}">
      <dsp:nvSpPr>
        <dsp:cNvPr id="0" name=""/>
        <dsp:cNvSpPr/>
      </dsp:nvSpPr>
      <dsp:spPr>
        <a:xfrm>
          <a:off x="5767199"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b" anchorCtr="0">
          <a:noAutofit/>
        </a:bodyPr>
        <a:lstStyle/>
        <a:p>
          <a:pPr marL="0" lvl="0" indent="0" algn="l" defTabSz="622300">
            <a:lnSpc>
              <a:spcPct val="90000"/>
            </a:lnSpc>
            <a:spcBef>
              <a:spcPct val="0"/>
            </a:spcBef>
            <a:spcAft>
              <a:spcPct val="35000"/>
            </a:spcAft>
            <a:buNone/>
          </a:pPr>
          <a:r>
            <a:rPr lang="en-US" sz="1400" kern="1200" dirty="0"/>
            <a:t>Used </a:t>
          </a:r>
          <a:r>
            <a:rPr lang="en-US" sz="1400" b="1" kern="1200" dirty="0"/>
            <a:t>K-means</a:t>
          </a:r>
          <a:r>
            <a:rPr lang="en-US" sz="1400" kern="1200" dirty="0"/>
            <a:t> clustering algorithm to find ideal locations to build police station.</a:t>
          </a:r>
        </a:p>
      </dsp:txBody>
      <dsp:txXfrm>
        <a:off x="5767199" y="2175669"/>
        <a:ext cx="2932566" cy="1287996"/>
      </dsp:txXfrm>
    </dsp:sp>
    <dsp:sp modelId="{7759EFD6-8D9B-407B-BFD2-E887C01621A3}">
      <dsp:nvSpPr>
        <dsp:cNvPr id="0" name=""/>
        <dsp:cNvSpPr/>
      </dsp:nvSpPr>
      <dsp:spPr>
        <a:xfrm>
          <a:off x="5767199"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US" sz="1600" kern="1200" dirty="0"/>
            <a:t>Spatial clustering (unsupervised ML)</a:t>
          </a:r>
        </a:p>
      </dsp:txBody>
      <dsp:txXfrm>
        <a:off x="5767199" y="3463665"/>
        <a:ext cx="2932566" cy="452539"/>
      </dsp:txXfrm>
    </dsp:sp>
    <dsp:sp modelId="{87D01122-9189-4BBF-B5EB-8A13E8CADCB7}">
      <dsp:nvSpPr>
        <dsp:cNvPr id="0" name=""/>
        <dsp:cNvSpPr/>
      </dsp:nvSpPr>
      <dsp:spPr>
        <a:xfrm>
          <a:off x="5543479"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A4A288FA-2972-4660-B846-F0F60F21A8F3}">
      <dsp:nvSpPr>
        <dsp:cNvPr id="0" name=""/>
        <dsp:cNvSpPr/>
      </dsp:nvSpPr>
      <dsp:spPr>
        <a:xfrm>
          <a:off x="5505759"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AB3C40-A8F3-42AD-ACAA-EFFE0F58231C}">
      <dsp:nvSpPr>
        <dsp:cNvPr id="0" name=""/>
        <dsp:cNvSpPr/>
      </dsp:nvSpPr>
      <dsp:spPr>
        <a:xfrm rot="8100000">
          <a:off x="7082107"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D05BB-C8D3-4629-A36D-3F0D8E17237D}">
      <dsp:nvSpPr>
        <dsp:cNvPr id="0" name=""/>
        <dsp:cNvSpPr/>
      </dsp:nvSpPr>
      <dsp:spPr>
        <a:xfrm>
          <a:off x="7117255"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7C66FE-A882-45CB-AA8B-D41CAAC87FCE}">
      <dsp:nvSpPr>
        <dsp:cNvPr id="0" name=""/>
        <dsp:cNvSpPr/>
      </dsp:nvSpPr>
      <dsp:spPr>
        <a:xfrm>
          <a:off x="7464020"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b="0" i="0" u="none" kern="1200" dirty="0"/>
            <a:t>Used historical crime data and weather data to build an </a:t>
          </a:r>
          <a:r>
            <a:rPr lang="en-US" sz="1400" b="1" i="0" u="none" kern="1200" dirty="0"/>
            <a:t>ARIMA model. Predicted future crime case number</a:t>
          </a:r>
          <a:r>
            <a:rPr lang="en-US" sz="1400" b="0" i="0" u="none" kern="1200" dirty="0"/>
            <a:t> and </a:t>
          </a:r>
          <a:r>
            <a:rPr lang="en-US" sz="1400" b="1" i="0" u="none" kern="1200" dirty="0"/>
            <a:t>evaluated model performance</a:t>
          </a:r>
          <a:r>
            <a:rPr lang="en-US" sz="1400" b="0" i="0" u="none" kern="1200" dirty="0"/>
            <a:t>.</a:t>
          </a:r>
          <a:endParaRPr lang="en-US" sz="1500" kern="1200" dirty="0"/>
        </a:p>
      </dsp:txBody>
      <dsp:txXfrm>
        <a:off x="7464020" y="887672"/>
        <a:ext cx="2932566" cy="1287996"/>
      </dsp:txXfrm>
    </dsp:sp>
    <dsp:sp modelId="{A3AC5A82-45CF-44A1-B41F-635DAC5A92BB}">
      <dsp:nvSpPr>
        <dsp:cNvPr id="0" name=""/>
        <dsp:cNvSpPr/>
      </dsp:nvSpPr>
      <dsp:spPr>
        <a:xfrm>
          <a:off x="7464020"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90000"/>
            </a:lnSpc>
            <a:spcBef>
              <a:spcPct val="0"/>
            </a:spcBef>
            <a:spcAft>
              <a:spcPct val="35000"/>
            </a:spcAft>
            <a:buNone/>
          </a:pPr>
          <a:r>
            <a:rPr lang="en-US" sz="1600" kern="1200" dirty="0"/>
            <a:t>Time series forecasting (supervised ML)</a:t>
          </a:r>
        </a:p>
      </dsp:txBody>
      <dsp:txXfrm>
        <a:off x="7464020" y="435133"/>
        <a:ext cx="2932566" cy="452539"/>
      </dsp:txXfrm>
    </dsp:sp>
    <dsp:sp modelId="{1513F0EC-F72E-4447-AE42-46AD1B95828E}">
      <dsp:nvSpPr>
        <dsp:cNvPr id="0" name=""/>
        <dsp:cNvSpPr/>
      </dsp:nvSpPr>
      <dsp:spPr>
        <a:xfrm>
          <a:off x="7240301"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E5A60AEB-AC99-48F9-A630-D706383CE830}">
      <dsp:nvSpPr>
        <dsp:cNvPr id="0" name=""/>
        <dsp:cNvSpPr/>
      </dsp:nvSpPr>
      <dsp:spPr>
        <a:xfrm>
          <a:off x="7202581"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2">
  <dgm:title val="Drop Pin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L1TextContainer">
                <dgm:alg type="sp"/>
                <dgm:shape xmlns:r="http://schemas.openxmlformats.org/officeDocument/2006/relationships" type="ellipse" r:blip="" zOrderOff="10">
                  <dgm:adjLst/>
                </dgm:shape>
                <dgm:presOf/>
                <dgm:constrLst/>
              </dgm:layoutNode>
              <dgm:layoutNode name="DropPinPlaceHolder1" moveWith="L1TextContainer">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1">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1" styleLbl="sibTrans1D1" moveWith="L1TextContainer">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L1TextContainer">
                <dgm:alg type="sp"/>
                <dgm:shape xmlns:r="http://schemas.openxmlformats.org/officeDocument/2006/relationships" type="ellipse" r:blip="" zOrderOff="10">
                  <dgm:adjLst/>
                </dgm:shape>
                <dgm:presOf/>
                <dgm:constrLst/>
              </dgm:layoutNode>
              <dgm:layoutNode name="DropPinPlaceHolder" moveWith="L1TextContain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 styleLbl="sibTrans1D1" moveWith="L1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jpg>
</file>

<file path=ppt/media/image23.png>
</file>

<file path=ppt/media/image24.png>
</file>

<file path=ppt/media/image25.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03B5A-21DF-4BBB-8059-B6B192FC641E}" type="datetimeFigureOut">
              <a:rPr lang="en-US" smtClean="0"/>
              <a:t>9/16/21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EF503-E31C-4FCE-86D9-0C61A5CBE283}" type="slidenum">
              <a:rPr lang="en-US" smtClean="0"/>
              <a:t>‹#›</a:t>
            </a:fld>
            <a:endParaRPr lang="en-US" dirty="0"/>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45" name="Freeform: Shape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a:buFont typeface="Arial" panose="020B0604020202020204" pitchFamily="34" charset="0"/>
              <a:buNone/>
            </a:pPr>
            <a:endParaRPr lang="en-US" dirty="0"/>
          </a:p>
        </p:txBody>
      </p:sp>
      <p:sp>
        <p:nvSpPr>
          <p:cNvPr id="44" name="Freeform: Shape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anchor="t"/>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a:normAutofit/>
          </a:bodyPr>
          <a:lstStyle>
            <a:lvl1pPr marL="0" indent="0">
              <a:buNone/>
              <a:defRPr sz="2400"/>
            </a:lvl1pPr>
            <a:lvl2pPr>
              <a:buNone/>
              <a:defRPr sz="1600"/>
            </a:lvl2pPr>
            <a:lvl3pPr>
              <a:buNone/>
              <a:defRPr sz="1600"/>
            </a:lvl3pPr>
            <a:lvl4pPr>
              <a:buNone/>
              <a:defRPr sz="1600"/>
            </a:lvl4pPr>
            <a:lvl5pPr>
              <a:buNone/>
              <a:defRPr sz="1600"/>
            </a:lvl5pPr>
          </a:lstStyle>
          <a:p>
            <a:pPr lvl="0"/>
            <a:r>
              <a:rPr lang="en-US" dirty="0"/>
              <a:t>Presentation Name</a:t>
            </a:r>
          </a:p>
        </p:txBody>
      </p:sp>
    </p:spTree>
    <p:extLst>
      <p:ext uri="{BB962C8B-B14F-4D97-AF65-F5344CB8AC3E}">
        <p14:creationId xmlns:p14="http://schemas.microsoft.com/office/powerpoint/2010/main" val="1742368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2103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760255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a:normAutofit/>
          </a:bodyPr>
          <a:lstStyle>
            <a:lvl1pPr>
              <a:defRPr sz="4400"/>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14" name="Picture Placehold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a:lstStyle/>
          <a:p>
            <a:r>
              <a:rPr lang="en-US"/>
              <a:t>Click icon to add picture</a:t>
            </a:r>
            <a:endParaRPr lang="en-US" dirty="0"/>
          </a:p>
        </p:txBody>
      </p:sp>
      <p:sp>
        <p:nvSpPr>
          <p:cNvPr id="12" name="Picture Placehold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a:lstStyle/>
          <a:p>
            <a:r>
              <a:rPr lang="en-US"/>
              <a:t>Click icon to add picture</a:t>
            </a:r>
            <a:endParaRPr lang="en-US" dirty="0"/>
          </a:p>
        </p:txBody>
      </p:sp>
      <p:sp>
        <p:nvSpPr>
          <p:cNvPr id="15" name="Picture Placehold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lvl1pPr>
              <a:defRPr>
                <a:solidFill>
                  <a:schemeClr val="bg1"/>
                </a:solidFill>
              </a:defRPr>
            </a:lvl1p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lvl1pPr>
              <a:defRPr>
                <a:solidFill>
                  <a:schemeClr val="bg1"/>
                </a:solidFill>
              </a:defRPr>
            </a:lvl1pPr>
          </a:lstStyle>
          <a:p>
            <a:fld id="{312CC964-A50B-4C29-B4E4-2C30BB34CCF3}" type="slidenum">
              <a:rPr lang="en-US" smtClean="0"/>
              <a:pPr/>
              <a:t>‹#›</a:t>
            </a:fld>
            <a:endParaRPr lang="en-US" dirty="0"/>
          </a:p>
        </p:txBody>
      </p:sp>
    </p:spTree>
    <p:extLst>
      <p:ext uri="{BB962C8B-B14F-4D97-AF65-F5344CB8AC3E}">
        <p14:creationId xmlns:p14="http://schemas.microsoft.com/office/powerpoint/2010/main" val="45971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a:normAutofit/>
          </a:bodyPr>
          <a:lstStyle>
            <a:lvl1pPr>
              <a:defRPr sz="4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7" name="Content Placehold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a:lstStyle>
            <a:lvl1pPr>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cxnSp>
        <p:nvCxnSpPr>
          <p:cNvPr id="8" name="Straight Connecto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478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87023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49970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28451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113679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25975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185752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anchor="t">
            <a:normAutofit/>
          </a:bodyPr>
          <a:lstStyle>
            <a:lvl1pPr>
              <a:defRPr sz="4400"/>
            </a:lvl1p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anchor="ctr">
            <a:normAutofit/>
          </a:bodyPr>
          <a:lstStyle>
            <a:lvl1pPr>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cxnSp>
        <p:nvCxnSpPr>
          <p:cNvPr id="10" name="Straight Connecto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99851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a:normAutofit/>
          </a:bodyPr>
          <a:lstStyle>
            <a:lvl1pPr algn="l">
              <a:defRPr sz="4400"/>
            </a:lvl1pPr>
          </a:lstStyle>
          <a:p>
            <a:pPr algn="r"/>
            <a:r>
              <a:rPr lang="en-US"/>
              <a:t>Click to edit Master title style</a:t>
            </a:r>
            <a:endParaRPr lang="en-US" dirty="0"/>
          </a:p>
        </p:txBody>
      </p:sp>
      <p:sp>
        <p:nvSpPr>
          <p:cNvPr id="7" name="Subtitle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a:lstStyle>
            <a:lvl1pPr>
              <a:buNone/>
              <a:defRPr/>
            </a:lvl1pPr>
          </a:lstStyle>
          <a:p>
            <a:pPr algn="r"/>
            <a:r>
              <a:rPr lang="en-US"/>
              <a:t>Click to edit Master subtitle style</a:t>
            </a:r>
            <a:endParaRPr lang="en-US" dirty="0"/>
          </a:p>
        </p:txBody>
      </p:sp>
      <p:cxnSp>
        <p:nvCxnSpPr>
          <p:cNvPr id="9" name="Straight Connecto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506046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391958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20052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a:normAutofit/>
          </a:bodyPr>
          <a:lstStyle>
            <a:lvl1pPr>
              <a:defRPr sz="4400"/>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a:noAutofit/>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anchor="ct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55565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anchor="b">
            <a:normAutofit/>
          </a:bodyPr>
          <a:lstStyle>
            <a:lvl1pPr>
              <a:buNone/>
              <a:defRPr/>
            </a:lvl1pPr>
          </a:lstStyle>
          <a:p>
            <a:pPr algn="l"/>
            <a:r>
              <a:rPr lang="en-US" sz="1600"/>
              <a:t>Click to edit Master subtitle style</a:t>
            </a:r>
            <a:endParaRPr lang="en-US" sz="1600" dirty="0"/>
          </a:p>
        </p:txBody>
      </p:sp>
      <p:sp>
        <p:nvSpPr>
          <p:cNvPr id="20" name="Picture Placehold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a:noAutofit/>
          </a:bodyPr>
          <a:lstStyle/>
          <a:p>
            <a:r>
              <a:rPr lang="en-US"/>
              <a:t>Click icon to add picture</a:t>
            </a:r>
            <a:endParaRPr lang="en-US" dirty="0"/>
          </a:p>
        </p:txBody>
      </p:sp>
      <p:sp>
        <p:nvSpPr>
          <p:cNvPr id="23" name="Picture Placehold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a:noAutofit/>
          </a:bodyPr>
          <a:lstStyle/>
          <a:p>
            <a:r>
              <a:rPr lang="en-US"/>
              <a:t>Click icon to add picture</a:t>
            </a:r>
            <a:endParaRPr lang="en-US" dirty="0"/>
          </a:p>
        </p:txBody>
      </p:sp>
      <p:sp>
        <p:nvSpPr>
          <p:cNvPr id="5" name="Title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a:normAutofit/>
          </a:bodyPr>
          <a:lstStyle>
            <a:lvl1pPr>
              <a:defRPr sz="4400"/>
            </a:lvl1pPr>
          </a:lstStyle>
          <a:p>
            <a:r>
              <a:rPr lang="en-US"/>
              <a:t>Click to edit Master title style</a:t>
            </a:r>
          </a:p>
        </p:txBody>
      </p:sp>
    </p:spTree>
    <p:extLst>
      <p:ext uri="{BB962C8B-B14F-4D97-AF65-F5344CB8AC3E}">
        <p14:creationId xmlns:p14="http://schemas.microsoft.com/office/powerpoint/2010/main" val="1329810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264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9059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6" name="Rectangle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anchor="t"/>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anchor="ctr">
            <a:normAutofit/>
          </a:bodyPr>
          <a:lstStyle/>
          <a:p>
            <a:pPr lvl="0"/>
            <a:r>
              <a:rPr lang="en-US"/>
              <a:t>Click to edit Master text styles</a:t>
            </a:r>
          </a:p>
        </p:txBody>
      </p:sp>
      <p:sp>
        <p:nvSpPr>
          <p:cNvPr id="14" name="Picture Placehold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267054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normAutofit/>
          </a:bodyPr>
          <a:lstStyle>
            <a:lvl1pPr>
              <a:defRPr sz="4400"/>
            </a:lvl1pPr>
          </a:lstStyle>
          <a:p>
            <a:r>
              <a:rPr lang="en-US"/>
              <a:t>Click to edit Master title style</a:t>
            </a:r>
          </a:p>
        </p:txBody>
      </p:sp>
      <p:sp>
        <p:nvSpPr>
          <p:cNvPr id="50" name="Picture Placehold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a:lstStyle/>
          <a:p>
            <a:r>
              <a:rPr lang="en-US"/>
              <a:t>Click icon to add picture</a:t>
            </a:r>
            <a:endParaRPr lang="en-US" dirty="0"/>
          </a:p>
        </p:txBody>
      </p:sp>
      <p:sp>
        <p:nvSpPr>
          <p:cNvPr id="39" name="Text Placehold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2" name="Text Placehold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1" name="Picture Placehold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a:lstStyle/>
          <a:p>
            <a:r>
              <a:rPr lang="en-US"/>
              <a:t>Click icon to add picture</a:t>
            </a:r>
            <a:endParaRPr lang="en-US" dirty="0"/>
          </a:p>
        </p:txBody>
      </p:sp>
      <p:sp>
        <p:nvSpPr>
          <p:cNvPr id="43" name="Text Placehold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4" name="Text Placehold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2" name="Picture Placehold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a:lstStyle/>
          <a:p>
            <a:r>
              <a:rPr lang="en-US"/>
              <a:t>Click icon to add picture</a:t>
            </a:r>
            <a:endParaRPr lang="en-US" dirty="0"/>
          </a:p>
        </p:txBody>
      </p:sp>
      <p:sp>
        <p:nvSpPr>
          <p:cNvPr id="45" name="Text Placehold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6" name="Text Placehold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3" name="Picture Placehold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a:lstStyle/>
          <a:p>
            <a:r>
              <a:rPr lang="en-US"/>
              <a:t>Click icon to add picture</a:t>
            </a:r>
            <a:endParaRPr lang="en-US" dirty="0"/>
          </a:p>
        </p:txBody>
      </p:sp>
      <p:sp>
        <p:nvSpPr>
          <p:cNvPr id="47" name="Text Placehold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8" name="Text Placehold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728327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and Content Time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27621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r>
              <a:rPr lang="en-US" dirty="0"/>
              <a:t>2/7/20XX</a:t>
            </a:r>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dirty="0"/>
          </a:p>
        </p:txBody>
      </p:sp>
    </p:spTree>
    <p:extLst>
      <p:ext uri="{BB962C8B-B14F-4D97-AF65-F5344CB8AC3E}">
        <p14:creationId xmlns:p14="http://schemas.microsoft.com/office/powerpoint/2010/main" val="906036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6" r:id="rId5"/>
    <p:sldLayoutId id="2147483662" r:id="rId6"/>
    <p:sldLayoutId id="2147483679" r:id="rId7"/>
    <p:sldLayoutId id="2147483682" r:id="rId8"/>
    <p:sldLayoutId id="2147483687" r:id="rId9"/>
    <p:sldLayoutId id="2147483665" r:id="rId10"/>
    <p:sldLayoutId id="2147483683" r:id="rId11"/>
    <p:sldLayoutId id="2147483677" r:id="rId12"/>
    <p:sldLayoutId id="2147483678" r:id="rId13"/>
    <p:sldLayoutId id="2147483684" r:id="rId14"/>
    <p:sldLayoutId id="2147483661" r:id="rId15"/>
    <p:sldLayoutId id="2147483663" r:id="rId16"/>
    <p:sldLayoutId id="2147483664" r:id="rId17"/>
    <p:sldLayoutId id="2147483666" r:id="rId18"/>
    <p:sldLayoutId id="2147483667" r:id="rId19"/>
    <p:sldLayoutId id="2147483685" r:id="rId20"/>
    <p:sldLayoutId id="2147483668" r:id="rId21"/>
    <p:sldLayoutId id="2147483669" r:id="rId22"/>
  </p:sldLayoutIdLst>
  <p:hf hdr="0"/>
  <p:txStyles>
    <p:titleStyle>
      <a:lvl1pPr algn="l" defTabSz="914400" rtl="0" eaLnBrk="1" latinLnBrk="0" hangingPunct="1">
        <a:lnSpc>
          <a:spcPct val="90000"/>
        </a:lnSpc>
        <a:spcBef>
          <a:spcPct val="0"/>
        </a:spcBef>
        <a:buNone/>
        <a:defRPr sz="32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2.xml"/><Relationship Id="rId5" Type="http://schemas.openxmlformats.org/officeDocument/2006/relationships/image" Target="../media/image18.jpeg"/><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chicago_map.html"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low angle view of buildings in a city">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623279" y="0"/>
            <a:ext cx="9568721" cy="6858000"/>
          </a:xfrm>
        </p:spPr>
      </p:pic>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520697" y="1040001"/>
            <a:ext cx="3338625" cy="3150159"/>
          </a:xfrm>
        </p:spPr>
        <p:txBody>
          <a:bodyPr>
            <a:normAutofit/>
          </a:bodyPr>
          <a:lstStyle/>
          <a:p>
            <a:r>
              <a:rPr lang="en-US" cap="none" dirty="0">
                <a:latin typeface="Corbel" panose="020B0503020204020204" pitchFamily="34" charset="0"/>
                <a:cs typeface="Biome" panose="020B0502040204020203" pitchFamily="34" charset="0"/>
              </a:rPr>
              <a:t>Chicago Crime Analysis with Apache Spark</a:t>
            </a:r>
          </a:p>
        </p:txBody>
      </p:sp>
      <p:sp>
        <p:nvSpPr>
          <p:cNvPr id="3" name="Subtitle 2">
            <a:extLst>
              <a:ext uri="{FF2B5EF4-FFF2-40B4-BE49-F238E27FC236}">
                <a16:creationId xmlns:a16="http://schemas.microsoft.com/office/drawing/2014/main" id="{0A140D27-0E15-4434-A8B8-FC32761449B0}"/>
              </a:ext>
            </a:extLst>
          </p:cNvPr>
          <p:cNvSpPr>
            <a:spLocks noGrp="1"/>
          </p:cNvSpPr>
          <p:nvPr>
            <p:ph type="body" sz="quarter" idx="14"/>
          </p:nvPr>
        </p:nvSpPr>
        <p:spPr>
          <a:xfrm>
            <a:off x="1068065" y="4240213"/>
            <a:ext cx="3497262" cy="1801812"/>
          </a:xfrm>
        </p:spPr>
        <p:txBody>
          <a:bodyPr/>
          <a:lstStyle/>
          <a:p>
            <a:r>
              <a:rPr lang="en-US" dirty="0"/>
              <a:t>Yinan Li</a:t>
            </a:r>
          </a:p>
        </p:txBody>
      </p:sp>
    </p:spTree>
    <p:extLst>
      <p:ext uri="{BB962C8B-B14F-4D97-AF65-F5344CB8AC3E}">
        <p14:creationId xmlns:p14="http://schemas.microsoft.com/office/powerpoint/2010/main" val="17096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a:ext>
            </a:extLst>
          </a:blip>
          <a:srcRect/>
          <a:stretch/>
        </p:blipFill>
        <p:spPr>
          <a:xfrm>
            <a:off x="7186070" y="0"/>
            <a:ext cx="2463897" cy="3429000"/>
          </a:xfrm>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a:stretch/>
        </p:blipFill>
        <p:spPr>
          <a:xfrm>
            <a:off x="9649155" y="0"/>
            <a:ext cx="2539797" cy="3429000"/>
          </a:xfrm>
        </p:spPr>
      </p:pic>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4">
            <a:extLst>
              <a:ext uri="{28A0092B-C50C-407E-A947-70E740481C1C}">
                <a14:useLocalDpi xmlns:a14="http://schemas.microsoft.com/office/drawing/2010/main"/>
              </a:ext>
            </a:extLst>
          </a:blip>
          <a:srcRect/>
          <a:stretch/>
        </p:blipFill>
        <p:spPr>
          <a:xfrm>
            <a:off x="7186070" y="3383280"/>
            <a:ext cx="2463897" cy="3474720"/>
          </a:xfrm>
        </p:spPr>
      </p:pic>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a:ext>
            </a:extLst>
          </a:blip>
          <a:srcRect/>
          <a:stretch/>
        </p:blipFill>
        <p:spPr>
          <a:xfrm>
            <a:off x="9649155" y="3383280"/>
            <a:ext cx="2539797" cy="3474720"/>
          </a:xfrm>
        </p:spPr>
      </p:pic>
      <p:sp>
        <p:nvSpPr>
          <p:cNvPr id="14" name="Subtitle 2">
            <a:extLst>
              <a:ext uri="{FF2B5EF4-FFF2-40B4-BE49-F238E27FC236}">
                <a16:creationId xmlns:a16="http://schemas.microsoft.com/office/drawing/2014/main" id="{D78D462F-8DF2-694A-BE1E-1A2EBDB9D2AA}"/>
              </a:ext>
            </a:extLst>
          </p:cNvPr>
          <p:cNvSpPr txBox="1">
            <a:spLocks/>
          </p:cNvSpPr>
          <p:nvPr/>
        </p:nvSpPr>
        <p:spPr>
          <a:xfrm>
            <a:off x="1484682" y="791113"/>
            <a:ext cx="2979897" cy="126434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None/>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Unsupervised ML task</a:t>
            </a:r>
          </a:p>
        </p:txBody>
      </p:sp>
      <p:sp>
        <p:nvSpPr>
          <p:cNvPr id="20" name="Title 4">
            <a:extLst>
              <a:ext uri="{FF2B5EF4-FFF2-40B4-BE49-F238E27FC236}">
                <a16:creationId xmlns:a16="http://schemas.microsoft.com/office/drawing/2014/main" id="{F64EBF95-2ACD-6C43-9D22-9F46981E003C}"/>
              </a:ext>
            </a:extLst>
          </p:cNvPr>
          <p:cNvSpPr txBox="1">
            <a:spLocks/>
          </p:cNvSpPr>
          <p:nvPr/>
        </p:nvSpPr>
        <p:spPr>
          <a:xfrm>
            <a:off x="457836" y="1903244"/>
            <a:ext cx="6879266" cy="39227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cap="none" dirty="0">
                <a:latin typeface="Arial" panose="020B0604020202020204" pitchFamily="34" charset="0"/>
                <a:cs typeface="Arial" panose="020B0604020202020204" pitchFamily="34" charset="0"/>
              </a:rPr>
              <a:t>Clustering spatial information of crime cases using K-means algorithm</a:t>
            </a:r>
          </a:p>
        </p:txBody>
      </p:sp>
      <p:sp>
        <p:nvSpPr>
          <p:cNvPr id="21" name="Title 4">
            <a:extLst>
              <a:ext uri="{FF2B5EF4-FFF2-40B4-BE49-F238E27FC236}">
                <a16:creationId xmlns:a16="http://schemas.microsoft.com/office/drawing/2014/main" id="{1384EF16-5600-A94B-8846-5099D3775484}"/>
              </a:ext>
            </a:extLst>
          </p:cNvPr>
          <p:cNvSpPr txBox="1">
            <a:spLocks/>
          </p:cNvSpPr>
          <p:nvPr/>
        </p:nvSpPr>
        <p:spPr>
          <a:xfrm>
            <a:off x="817379" y="3535489"/>
            <a:ext cx="6879266" cy="39227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sz="1600" cap="none" dirty="0">
                <a:latin typeface="Andale Mono" panose="020B0509000000000004" pitchFamily="49" charset="0"/>
                <a:cs typeface="Arial" panose="020B0604020202020204" pitchFamily="34" charset="0"/>
              </a:rPr>
              <a:t>Find ideal locations to build police stations</a:t>
            </a:r>
          </a:p>
        </p:txBody>
      </p:sp>
    </p:spTree>
    <p:extLst>
      <p:ext uri="{BB962C8B-B14F-4D97-AF65-F5344CB8AC3E}">
        <p14:creationId xmlns:p14="http://schemas.microsoft.com/office/powerpoint/2010/main" val="3495264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ate Placehold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a:lstStyle/>
          <a:p>
            <a:r>
              <a:rPr lang="en-US" dirty="0"/>
              <a:t>9/16/2021</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11</a:t>
            </a:fld>
            <a:endParaRPr lang="en-US" dirty="0"/>
          </a:p>
        </p:txBody>
      </p:sp>
      <p:sp>
        <p:nvSpPr>
          <p:cNvPr id="44" name="Title 2">
            <a:extLst>
              <a:ext uri="{FF2B5EF4-FFF2-40B4-BE49-F238E27FC236}">
                <a16:creationId xmlns:a16="http://schemas.microsoft.com/office/drawing/2014/main" id="{0D1B5C49-8D31-AF4A-BF67-4611B9F7D760}"/>
              </a:ext>
            </a:extLst>
          </p:cNvPr>
          <p:cNvSpPr>
            <a:spLocks noGrp="1"/>
          </p:cNvSpPr>
          <p:nvPr>
            <p:ph type="title"/>
          </p:nvPr>
        </p:nvSpPr>
        <p:spPr>
          <a:xfrm>
            <a:off x="995569" y="502130"/>
            <a:ext cx="10200861" cy="1382156"/>
          </a:xfrm>
        </p:spPr>
        <p:txBody>
          <a:bodyPr/>
          <a:lstStyle/>
          <a:p>
            <a:r>
              <a:rPr lang="en-US" cap="none" dirty="0">
                <a:latin typeface="Arial" panose="020B0604020202020204" pitchFamily="34" charset="0"/>
                <a:cs typeface="Arial" panose="020B0604020202020204" pitchFamily="34" charset="0"/>
              </a:rPr>
              <a:t>Spatial clustering with K-means</a:t>
            </a:r>
            <a:endParaRPr lang="en-US" dirty="0">
              <a:latin typeface="Arial" panose="020B0604020202020204" pitchFamily="34" charset="0"/>
              <a:cs typeface="Arial" panose="020B0604020202020204" pitchFamily="34" charset="0"/>
            </a:endParaRPr>
          </a:p>
        </p:txBody>
      </p:sp>
      <p:pic>
        <p:nvPicPr>
          <p:cNvPr id="45" name="Picture 44">
            <a:extLst>
              <a:ext uri="{FF2B5EF4-FFF2-40B4-BE49-F238E27FC236}">
                <a16:creationId xmlns:a16="http://schemas.microsoft.com/office/drawing/2014/main" id="{83F6E0E4-E7A9-F842-AD27-12CE62D3EDF8}"/>
              </a:ext>
            </a:extLst>
          </p:cNvPr>
          <p:cNvPicPr>
            <a:picLocks noChangeAspect="1"/>
          </p:cNvPicPr>
          <p:nvPr/>
        </p:nvPicPr>
        <p:blipFill>
          <a:blip r:embed="rId2"/>
          <a:stretch>
            <a:fillRect/>
          </a:stretch>
        </p:blipFill>
        <p:spPr>
          <a:xfrm>
            <a:off x="6256130" y="2577894"/>
            <a:ext cx="4940300" cy="3098800"/>
          </a:xfrm>
          <a:prstGeom prst="rect">
            <a:avLst/>
          </a:prstGeom>
        </p:spPr>
      </p:pic>
      <p:sp>
        <p:nvSpPr>
          <p:cNvPr id="46" name="TextBox 45">
            <a:extLst>
              <a:ext uri="{FF2B5EF4-FFF2-40B4-BE49-F238E27FC236}">
                <a16:creationId xmlns:a16="http://schemas.microsoft.com/office/drawing/2014/main" id="{6718EBFC-B42B-F647-86EB-CB94DE71BC21}"/>
              </a:ext>
            </a:extLst>
          </p:cNvPr>
          <p:cNvSpPr txBox="1"/>
          <p:nvPr/>
        </p:nvSpPr>
        <p:spPr>
          <a:xfrm>
            <a:off x="7960899" y="5661310"/>
            <a:ext cx="1774845" cy="369332"/>
          </a:xfrm>
          <a:prstGeom prst="rect">
            <a:avLst/>
          </a:prstGeom>
          <a:noFill/>
        </p:spPr>
        <p:txBody>
          <a:bodyPr wrap="none" rtlCol="0">
            <a:spAutoFit/>
          </a:bodyPr>
          <a:lstStyle/>
          <a:p>
            <a:r>
              <a:rPr lang="en-US" dirty="0"/>
              <a:t>Number of clusters</a:t>
            </a:r>
          </a:p>
        </p:txBody>
      </p:sp>
      <p:sp>
        <p:nvSpPr>
          <p:cNvPr id="47" name="TextBox 46">
            <a:extLst>
              <a:ext uri="{FF2B5EF4-FFF2-40B4-BE49-F238E27FC236}">
                <a16:creationId xmlns:a16="http://schemas.microsoft.com/office/drawing/2014/main" id="{A0A17B33-F0C4-4C42-BAA9-F6B8DF650C61}"/>
              </a:ext>
            </a:extLst>
          </p:cNvPr>
          <p:cNvSpPr txBox="1"/>
          <p:nvPr/>
        </p:nvSpPr>
        <p:spPr>
          <a:xfrm rot="16200000">
            <a:off x="5339146" y="3942628"/>
            <a:ext cx="1544012" cy="369332"/>
          </a:xfrm>
          <a:prstGeom prst="rect">
            <a:avLst/>
          </a:prstGeom>
          <a:noFill/>
        </p:spPr>
        <p:txBody>
          <a:bodyPr wrap="none" rtlCol="0">
            <a:spAutoFit/>
          </a:bodyPr>
          <a:lstStyle/>
          <a:p>
            <a:r>
              <a:rPr lang="en-US" dirty="0"/>
              <a:t>Silhouette score</a:t>
            </a:r>
          </a:p>
        </p:txBody>
      </p:sp>
      <p:sp>
        <p:nvSpPr>
          <p:cNvPr id="48" name="Oval 47">
            <a:extLst>
              <a:ext uri="{FF2B5EF4-FFF2-40B4-BE49-F238E27FC236}">
                <a16:creationId xmlns:a16="http://schemas.microsoft.com/office/drawing/2014/main" id="{173160EC-FE1A-8C4B-B38A-CCD4CD6CFBF7}"/>
              </a:ext>
            </a:extLst>
          </p:cNvPr>
          <p:cNvSpPr/>
          <p:nvPr/>
        </p:nvSpPr>
        <p:spPr>
          <a:xfrm>
            <a:off x="7760872" y="2592182"/>
            <a:ext cx="379618" cy="37961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9616FCE9-1B70-254E-9528-CB965E863E63}"/>
              </a:ext>
            </a:extLst>
          </p:cNvPr>
          <p:cNvSpPr txBox="1"/>
          <p:nvPr/>
        </p:nvSpPr>
        <p:spPr>
          <a:xfrm>
            <a:off x="7304886" y="2045876"/>
            <a:ext cx="3339376" cy="369332"/>
          </a:xfrm>
          <a:prstGeom prst="rect">
            <a:avLst/>
          </a:prstGeom>
          <a:noFill/>
        </p:spPr>
        <p:txBody>
          <a:bodyPr wrap="none" rtlCol="0">
            <a:spAutoFit/>
          </a:bodyPr>
          <a:lstStyle/>
          <a:p>
            <a:r>
              <a:rPr lang="en-US" dirty="0"/>
              <a:t>Looking for a reasonable value for “k”</a:t>
            </a:r>
          </a:p>
        </p:txBody>
      </p:sp>
      <p:pic>
        <p:nvPicPr>
          <p:cNvPr id="50" name="Picture 49">
            <a:extLst>
              <a:ext uri="{FF2B5EF4-FFF2-40B4-BE49-F238E27FC236}">
                <a16:creationId xmlns:a16="http://schemas.microsoft.com/office/drawing/2014/main" id="{328AD4E8-C9BD-2C4F-BF0B-FF3765B6B172}"/>
              </a:ext>
            </a:extLst>
          </p:cNvPr>
          <p:cNvPicPr>
            <a:picLocks noChangeAspect="1"/>
          </p:cNvPicPr>
          <p:nvPr/>
        </p:nvPicPr>
        <p:blipFill>
          <a:blip r:embed="rId3"/>
          <a:stretch>
            <a:fillRect/>
          </a:stretch>
        </p:blipFill>
        <p:spPr>
          <a:xfrm>
            <a:off x="995569" y="1958989"/>
            <a:ext cx="4462256" cy="4439889"/>
          </a:xfrm>
          <a:prstGeom prst="rect">
            <a:avLst/>
          </a:prstGeom>
        </p:spPr>
      </p:pic>
    </p:spTree>
    <p:extLst>
      <p:ext uri="{BB962C8B-B14F-4D97-AF65-F5344CB8AC3E}">
        <p14:creationId xmlns:p14="http://schemas.microsoft.com/office/powerpoint/2010/main" val="276079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500"/>
                                        <p:tgtEl>
                                          <p:spTgt spid="4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animBg="1"/>
      <p:bldP spid="4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ate Placehold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a:lstStyle/>
          <a:p>
            <a:r>
              <a:rPr lang="en-US" dirty="0"/>
              <a:t>9/16/2021</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12</a:t>
            </a:fld>
            <a:endParaRPr lang="en-US" dirty="0"/>
          </a:p>
        </p:txBody>
      </p:sp>
      <p:sp>
        <p:nvSpPr>
          <p:cNvPr id="44" name="Title 2">
            <a:extLst>
              <a:ext uri="{FF2B5EF4-FFF2-40B4-BE49-F238E27FC236}">
                <a16:creationId xmlns:a16="http://schemas.microsoft.com/office/drawing/2014/main" id="{0D1B5C49-8D31-AF4A-BF67-4611B9F7D760}"/>
              </a:ext>
            </a:extLst>
          </p:cNvPr>
          <p:cNvSpPr>
            <a:spLocks noGrp="1"/>
          </p:cNvSpPr>
          <p:nvPr>
            <p:ph type="title"/>
          </p:nvPr>
        </p:nvSpPr>
        <p:spPr>
          <a:xfrm>
            <a:off x="995569" y="502130"/>
            <a:ext cx="10200861" cy="1382156"/>
          </a:xfrm>
        </p:spPr>
        <p:txBody>
          <a:bodyPr/>
          <a:lstStyle/>
          <a:p>
            <a:r>
              <a:rPr lang="en-US" cap="none" dirty="0">
                <a:latin typeface="Arial" panose="020B0604020202020204" pitchFamily="34" charset="0"/>
                <a:cs typeface="Arial" panose="020B0604020202020204" pitchFamily="34" charset="0"/>
              </a:rPr>
              <a:t>Spatial clustering with K-means</a:t>
            </a:r>
            <a:endParaRPr lang="en-US" dirty="0">
              <a:latin typeface="Arial" panose="020B0604020202020204" pitchFamily="34" charset="0"/>
              <a:cs typeface="Arial" panose="020B0604020202020204" pitchFamily="34" charset="0"/>
            </a:endParaRPr>
          </a:p>
        </p:txBody>
      </p:sp>
      <p:pic>
        <p:nvPicPr>
          <p:cNvPr id="50" name="Picture 49">
            <a:extLst>
              <a:ext uri="{FF2B5EF4-FFF2-40B4-BE49-F238E27FC236}">
                <a16:creationId xmlns:a16="http://schemas.microsoft.com/office/drawing/2014/main" id="{328AD4E8-C9BD-2C4F-BF0B-FF3765B6B172}"/>
              </a:ext>
            </a:extLst>
          </p:cNvPr>
          <p:cNvPicPr>
            <a:picLocks noChangeAspect="1"/>
          </p:cNvPicPr>
          <p:nvPr/>
        </p:nvPicPr>
        <p:blipFill>
          <a:blip r:embed="rId2"/>
          <a:stretch>
            <a:fillRect/>
          </a:stretch>
        </p:blipFill>
        <p:spPr>
          <a:xfrm>
            <a:off x="795537" y="1958989"/>
            <a:ext cx="4462256" cy="4439889"/>
          </a:xfrm>
          <a:prstGeom prst="rect">
            <a:avLst/>
          </a:prstGeom>
        </p:spPr>
      </p:pic>
      <p:pic>
        <p:nvPicPr>
          <p:cNvPr id="2" name="Picture 1">
            <a:extLst>
              <a:ext uri="{FF2B5EF4-FFF2-40B4-BE49-F238E27FC236}">
                <a16:creationId xmlns:a16="http://schemas.microsoft.com/office/drawing/2014/main" id="{63215753-816D-1046-BF12-D413B23133B7}"/>
              </a:ext>
            </a:extLst>
          </p:cNvPr>
          <p:cNvPicPr>
            <a:picLocks noChangeAspect="1"/>
          </p:cNvPicPr>
          <p:nvPr/>
        </p:nvPicPr>
        <p:blipFill>
          <a:blip r:embed="rId3"/>
          <a:stretch>
            <a:fillRect/>
          </a:stretch>
        </p:blipFill>
        <p:spPr>
          <a:xfrm>
            <a:off x="5763498" y="1958989"/>
            <a:ext cx="5567480" cy="4439889"/>
          </a:xfrm>
          <a:prstGeom prst="rect">
            <a:avLst/>
          </a:prstGeom>
        </p:spPr>
      </p:pic>
    </p:spTree>
    <p:extLst>
      <p:ext uri="{BB962C8B-B14F-4D97-AF65-F5344CB8AC3E}">
        <p14:creationId xmlns:p14="http://schemas.microsoft.com/office/powerpoint/2010/main" val="1690384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ate Placehold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a:lstStyle/>
          <a:p>
            <a:r>
              <a:rPr lang="en-US" dirty="0"/>
              <a:t>9/16/2021</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13</a:t>
            </a:fld>
            <a:endParaRPr lang="en-US" dirty="0"/>
          </a:p>
        </p:txBody>
      </p:sp>
      <p:sp>
        <p:nvSpPr>
          <p:cNvPr id="44" name="Title 2">
            <a:extLst>
              <a:ext uri="{FF2B5EF4-FFF2-40B4-BE49-F238E27FC236}">
                <a16:creationId xmlns:a16="http://schemas.microsoft.com/office/drawing/2014/main" id="{0D1B5C49-8D31-AF4A-BF67-4611B9F7D760}"/>
              </a:ext>
            </a:extLst>
          </p:cNvPr>
          <p:cNvSpPr>
            <a:spLocks noGrp="1"/>
          </p:cNvSpPr>
          <p:nvPr>
            <p:ph type="title"/>
          </p:nvPr>
        </p:nvSpPr>
        <p:spPr>
          <a:xfrm>
            <a:off x="995569" y="502130"/>
            <a:ext cx="10200861" cy="1382156"/>
          </a:xfrm>
        </p:spPr>
        <p:txBody>
          <a:bodyPr/>
          <a:lstStyle/>
          <a:p>
            <a:r>
              <a:rPr lang="en-US" cap="none" dirty="0">
                <a:latin typeface="Arial" panose="020B0604020202020204" pitchFamily="34" charset="0"/>
                <a:cs typeface="Arial" panose="020B0604020202020204" pitchFamily="34" charset="0"/>
              </a:rPr>
              <a:t>Spatial clustering with K-means</a:t>
            </a:r>
            <a:endParaRPr lang="en-US"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63215753-816D-1046-BF12-D413B23133B7}"/>
              </a:ext>
            </a:extLst>
          </p:cNvPr>
          <p:cNvPicPr>
            <a:picLocks noChangeAspect="1"/>
          </p:cNvPicPr>
          <p:nvPr/>
        </p:nvPicPr>
        <p:blipFill>
          <a:blip r:embed="rId2"/>
          <a:stretch>
            <a:fillRect/>
          </a:stretch>
        </p:blipFill>
        <p:spPr>
          <a:xfrm>
            <a:off x="5763498" y="1958989"/>
            <a:ext cx="5567480" cy="4439889"/>
          </a:xfrm>
          <a:prstGeom prst="rect">
            <a:avLst/>
          </a:prstGeom>
        </p:spPr>
      </p:pic>
      <p:sp>
        <p:nvSpPr>
          <p:cNvPr id="12" name="TextBox 11">
            <a:extLst>
              <a:ext uri="{FF2B5EF4-FFF2-40B4-BE49-F238E27FC236}">
                <a16:creationId xmlns:a16="http://schemas.microsoft.com/office/drawing/2014/main" id="{E6A785BB-35D9-0C42-91A0-475438403C46}"/>
              </a:ext>
            </a:extLst>
          </p:cNvPr>
          <p:cNvSpPr txBox="1"/>
          <p:nvPr/>
        </p:nvSpPr>
        <p:spPr>
          <a:xfrm>
            <a:off x="1363487" y="2136338"/>
            <a:ext cx="3728462" cy="1569660"/>
          </a:xfrm>
          <a:prstGeom prst="rect">
            <a:avLst/>
          </a:prstGeom>
          <a:noFill/>
        </p:spPr>
        <p:txBody>
          <a:bodyPr wrap="square" rtlCol="0">
            <a:spAutoFit/>
          </a:bodyPr>
          <a:lstStyle/>
          <a:p>
            <a:pPr>
              <a:spcAft>
                <a:spcPts val="1200"/>
              </a:spcAft>
            </a:pPr>
            <a:r>
              <a:rPr lang="en-US" sz="3200" dirty="0"/>
              <a:t>Insight:</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Each cluster represents a highly localized and compact region with crime cases</a:t>
            </a:r>
          </a:p>
        </p:txBody>
      </p:sp>
      <p:sp>
        <p:nvSpPr>
          <p:cNvPr id="13" name="TextBox 12">
            <a:extLst>
              <a:ext uri="{FF2B5EF4-FFF2-40B4-BE49-F238E27FC236}">
                <a16:creationId xmlns:a16="http://schemas.microsoft.com/office/drawing/2014/main" id="{24E03BEE-719B-2247-B0C6-2BFC1DAF21AB}"/>
              </a:ext>
            </a:extLst>
          </p:cNvPr>
          <p:cNvSpPr txBox="1"/>
          <p:nvPr/>
        </p:nvSpPr>
        <p:spPr>
          <a:xfrm>
            <a:off x="1363487" y="4137735"/>
            <a:ext cx="3728462" cy="2123658"/>
          </a:xfrm>
          <a:prstGeom prst="rect">
            <a:avLst/>
          </a:prstGeom>
          <a:noFill/>
        </p:spPr>
        <p:txBody>
          <a:bodyPr wrap="square" rtlCol="0">
            <a:spAutoFit/>
          </a:bodyPr>
          <a:lstStyle/>
          <a:p>
            <a:pPr>
              <a:spcAft>
                <a:spcPts val="1200"/>
              </a:spcAft>
            </a:pPr>
            <a:r>
              <a:rPr lang="en-US" sz="3200" dirty="0"/>
              <a:t>Suggestion:</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Building police stations or helicopter stations at the center of each cluster may be a cost-efficient way to distribute police force</a:t>
            </a:r>
          </a:p>
        </p:txBody>
      </p:sp>
    </p:spTree>
    <p:extLst>
      <p:ext uri="{BB962C8B-B14F-4D97-AF65-F5344CB8AC3E}">
        <p14:creationId xmlns:p14="http://schemas.microsoft.com/office/powerpoint/2010/main" val="4074493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close up of a clock&#10;&#10;Description automatically generated with medium confidence">
            <a:extLst>
              <a:ext uri="{FF2B5EF4-FFF2-40B4-BE49-F238E27FC236}">
                <a16:creationId xmlns:a16="http://schemas.microsoft.com/office/drawing/2014/main" id="{34FB1726-F7D7-664B-9167-6740931A6E4A}"/>
              </a:ext>
            </a:extLst>
          </p:cNvPr>
          <p:cNvPicPr>
            <a:picLocks noGrp="1" noChangeAspect="1"/>
          </p:cNvPicPr>
          <p:nvPr>
            <p:ph type="pic" sz="quarter" idx="13"/>
          </p:nvPr>
        </p:nvPicPr>
        <p:blipFill rotWithShape="1">
          <a:blip r:embed="rId2"/>
          <a:srcRect l="29671" r="29671"/>
          <a:stretch>
            <a:fillRect/>
          </a:stretch>
        </p:blipFill>
        <p:spPr/>
      </p:pic>
      <p:sp>
        <p:nvSpPr>
          <p:cNvPr id="11" name="Subtitle 2">
            <a:extLst>
              <a:ext uri="{FF2B5EF4-FFF2-40B4-BE49-F238E27FC236}">
                <a16:creationId xmlns:a16="http://schemas.microsoft.com/office/drawing/2014/main" id="{64C32F77-AEDD-A542-BC62-BF2F4BD5343B}"/>
              </a:ext>
            </a:extLst>
          </p:cNvPr>
          <p:cNvSpPr txBox="1">
            <a:spLocks/>
          </p:cNvSpPr>
          <p:nvPr/>
        </p:nvSpPr>
        <p:spPr>
          <a:xfrm>
            <a:off x="7225555" y="891125"/>
            <a:ext cx="2979897" cy="126434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None/>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Time series analysis</a:t>
            </a:r>
          </a:p>
        </p:txBody>
      </p:sp>
      <p:sp>
        <p:nvSpPr>
          <p:cNvPr id="12" name="Title 4">
            <a:extLst>
              <a:ext uri="{FF2B5EF4-FFF2-40B4-BE49-F238E27FC236}">
                <a16:creationId xmlns:a16="http://schemas.microsoft.com/office/drawing/2014/main" id="{6F269654-8AA7-094B-B988-86C18FE04A28}"/>
              </a:ext>
            </a:extLst>
          </p:cNvPr>
          <p:cNvSpPr txBox="1">
            <a:spLocks/>
          </p:cNvSpPr>
          <p:nvPr/>
        </p:nvSpPr>
        <p:spPr>
          <a:xfrm>
            <a:off x="4723211" y="1903243"/>
            <a:ext cx="6879266" cy="39227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cap="none" dirty="0">
                <a:latin typeface="Arial" panose="020B0604020202020204" pitchFamily="34" charset="0"/>
                <a:cs typeface="Arial" panose="020B0604020202020204" pitchFamily="34" charset="0"/>
              </a:rPr>
              <a:t>Forecasting future case number using historical crime and weather data</a:t>
            </a:r>
          </a:p>
        </p:txBody>
      </p:sp>
    </p:spTree>
    <p:extLst>
      <p:ext uri="{BB962C8B-B14F-4D97-AF65-F5344CB8AC3E}">
        <p14:creationId xmlns:p14="http://schemas.microsoft.com/office/powerpoint/2010/main" val="3720088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ate Placehold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a:lstStyle/>
          <a:p>
            <a:r>
              <a:rPr lang="en-US" dirty="0"/>
              <a:t>9/16/2021</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15</a:t>
            </a:fld>
            <a:endParaRPr lang="en-US" dirty="0"/>
          </a:p>
        </p:txBody>
      </p:sp>
      <p:sp>
        <p:nvSpPr>
          <p:cNvPr id="44" name="Title 2">
            <a:extLst>
              <a:ext uri="{FF2B5EF4-FFF2-40B4-BE49-F238E27FC236}">
                <a16:creationId xmlns:a16="http://schemas.microsoft.com/office/drawing/2014/main" id="{0D1B5C49-8D31-AF4A-BF67-4611B9F7D760}"/>
              </a:ext>
            </a:extLst>
          </p:cNvPr>
          <p:cNvSpPr>
            <a:spLocks noGrp="1"/>
          </p:cNvSpPr>
          <p:nvPr>
            <p:ph type="title"/>
          </p:nvPr>
        </p:nvSpPr>
        <p:spPr>
          <a:xfrm>
            <a:off x="995569" y="318056"/>
            <a:ext cx="10200861" cy="1382156"/>
          </a:xfrm>
        </p:spPr>
        <p:txBody>
          <a:bodyPr/>
          <a:lstStyle/>
          <a:p>
            <a:r>
              <a:rPr lang="en-US" cap="none" dirty="0">
                <a:latin typeface="Arial" panose="020B0604020202020204" pitchFamily="34" charset="0"/>
                <a:cs typeface="Arial" panose="020B0604020202020204" pitchFamily="34" charset="0"/>
              </a:rPr>
              <a:t>Chicago crime case number forecasting</a:t>
            </a:r>
            <a:endParaRPr lang="en-US"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13456369-0896-2D4B-8EDE-30A5F2AD03A0}"/>
              </a:ext>
            </a:extLst>
          </p:cNvPr>
          <p:cNvSpPr txBox="1"/>
          <p:nvPr/>
        </p:nvSpPr>
        <p:spPr>
          <a:xfrm>
            <a:off x="1139745" y="2911020"/>
            <a:ext cx="6077305" cy="2492990"/>
          </a:xfrm>
          <a:prstGeom prst="rect">
            <a:avLst/>
          </a:prstGeom>
          <a:noFill/>
        </p:spPr>
        <p:txBody>
          <a:bodyPr wrap="none" rtlCol="0">
            <a:spAutoFit/>
          </a:bodyPr>
          <a:lstStyle/>
          <a:p>
            <a:pPr>
              <a:spcAft>
                <a:spcPts val="600"/>
              </a:spcAft>
            </a:pPr>
            <a:r>
              <a:rPr lang="en-US" dirty="0"/>
              <a:t>Available data:</a:t>
            </a:r>
          </a:p>
          <a:p>
            <a:pPr marL="285750" indent="-285750">
              <a:spcAft>
                <a:spcPts val="600"/>
              </a:spcAft>
              <a:buFont typeface="Arial" panose="020B0604020202020204" pitchFamily="34" charset="0"/>
              <a:buChar char="•"/>
            </a:pPr>
            <a:r>
              <a:rPr lang="en-US" dirty="0"/>
              <a:t>Historical data - number of cases happened in the (immediate) past</a:t>
            </a:r>
          </a:p>
          <a:p>
            <a:pPr marL="285750" indent="-285750">
              <a:spcAft>
                <a:spcPts val="600"/>
              </a:spcAft>
              <a:buFont typeface="Arial" panose="020B0604020202020204" pitchFamily="34" charset="0"/>
              <a:buChar char="•"/>
            </a:pPr>
            <a:r>
              <a:rPr lang="en-US" dirty="0"/>
              <a:t>Recall seasonality observed earlier</a:t>
            </a:r>
          </a:p>
          <a:p>
            <a:pPr marL="742950" lvl="1" indent="-285750">
              <a:spcAft>
                <a:spcPts val="600"/>
              </a:spcAft>
              <a:buFont typeface="Arial" panose="020B0604020202020204" pitchFamily="34" charset="0"/>
              <a:buChar char="•"/>
            </a:pPr>
            <a:r>
              <a:rPr lang="en-US" dirty="0"/>
              <a:t>Temperature data</a:t>
            </a:r>
          </a:p>
          <a:p>
            <a:pPr marL="285750" indent="-285750">
              <a:spcAft>
                <a:spcPts val="600"/>
              </a:spcAft>
              <a:buFont typeface="Arial" panose="020B0604020202020204" pitchFamily="34" charset="0"/>
              <a:buChar char="•"/>
            </a:pPr>
            <a:r>
              <a:rPr lang="en-US" dirty="0"/>
              <a:t>Other data that might be useful:</a:t>
            </a:r>
          </a:p>
          <a:p>
            <a:pPr marL="742950" lvl="1" indent="-285750">
              <a:spcAft>
                <a:spcPts val="600"/>
              </a:spcAft>
              <a:buFont typeface="Arial" panose="020B0604020202020204" pitchFamily="34" charset="0"/>
              <a:buChar char="•"/>
            </a:pPr>
            <a:r>
              <a:rPr lang="en-US" dirty="0"/>
              <a:t>House prices</a:t>
            </a:r>
          </a:p>
          <a:p>
            <a:pPr marL="742950" lvl="1" indent="-285750">
              <a:spcAft>
                <a:spcPts val="600"/>
              </a:spcAft>
              <a:buFont typeface="Arial" panose="020B0604020202020204" pitchFamily="34" charset="0"/>
              <a:buChar char="•"/>
            </a:pPr>
            <a:r>
              <a:rPr lang="en-US" dirty="0"/>
              <a:t>COVID case number (if we were to forecast in 2020)</a:t>
            </a:r>
          </a:p>
        </p:txBody>
      </p:sp>
      <p:sp>
        <p:nvSpPr>
          <p:cNvPr id="7" name="Rectangle 6">
            <a:extLst>
              <a:ext uri="{FF2B5EF4-FFF2-40B4-BE49-F238E27FC236}">
                <a16:creationId xmlns:a16="http://schemas.microsoft.com/office/drawing/2014/main" id="{F05128FB-007A-FD4E-BD57-813564DD5918}"/>
              </a:ext>
            </a:extLst>
          </p:cNvPr>
          <p:cNvSpPr/>
          <p:nvPr/>
        </p:nvSpPr>
        <p:spPr>
          <a:xfrm>
            <a:off x="1139745" y="1700212"/>
            <a:ext cx="6096000" cy="1000274"/>
          </a:xfrm>
          <a:prstGeom prst="rect">
            <a:avLst/>
          </a:prstGeom>
        </p:spPr>
        <p:txBody>
          <a:bodyPr>
            <a:spAutoFit/>
          </a:bodyPr>
          <a:lstStyle/>
          <a:p>
            <a:pPr>
              <a:spcAft>
                <a:spcPts val="600"/>
              </a:spcAft>
            </a:pPr>
            <a:r>
              <a:rPr lang="en-US" dirty="0"/>
              <a:t>Objective</a:t>
            </a:r>
          </a:p>
          <a:p>
            <a:pPr marL="285750" indent="-285750">
              <a:spcAft>
                <a:spcPts val="600"/>
              </a:spcAft>
              <a:buFont typeface="Arial" panose="020B0604020202020204" pitchFamily="34" charset="0"/>
              <a:buChar char="•"/>
            </a:pPr>
            <a:r>
              <a:rPr lang="en-US" dirty="0"/>
              <a:t>Use historical crime data to predict case number in the future (the next 12 months</a:t>
            </a:r>
          </a:p>
        </p:txBody>
      </p:sp>
      <p:pic>
        <p:nvPicPr>
          <p:cNvPr id="15" name="Picture 14">
            <a:extLst>
              <a:ext uri="{FF2B5EF4-FFF2-40B4-BE49-F238E27FC236}">
                <a16:creationId xmlns:a16="http://schemas.microsoft.com/office/drawing/2014/main" id="{BD6CDE32-32D8-6741-A11A-FF4D8C99F804}"/>
              </a:ext>
            </a:extLst>
          </p:cNvPr>
          <p:cNvPicPr>
            <a:picLocks noChangeAspect="1"/>
          </p:cNvPicPr>
          <p:nvPr/>
        </p:nvPicPr>
        <p:blipFill>
          <a:blip r:embed="rId2"/>
          <a:stretch>
            <a:fillRect/>
          </a:stretch>
        </p:blipFill>
        <p:spPr>
          <a:xfrm>
            <a:off x="7447655" y="2501749"/>
            <a:ext cx="4074675" cy="2797366"/>
          </a:xfrm>
          <a:prstGeom prst="rect">
            <a:avLst/>
          </a:prstGeom>
        </p:spPr>
      </p:pic>
      <p:sp>
        <p:nvSpPr>
          <p:cNvPr id="16" name="TextBox 15">
            <a:extLst>
              <a:ext uri="{FF2B5EF4-FFF2-40B4-BE49-F238E27FC236}">
                <a16:creationId xmlns:a16="http://schemas.microsoft.com/office/drawing/2014/main" id="{CCA72FE2-7C67-E446-80A7-8B7DCAB2E758}"/>
              </a:ext>
            </a:extLst>
          </p:cNvPr>
          <p:cNvSpPr txBox="1"/>
          <p:nvPr/>
        </p:nvSpPr>
        <p:spPr>
          <a:xfrm>
            <a:off x="1139745" y="5426555"/>
            <a:ext cx="7192995" cy="1077218"/>
          </a:xfrm>
          <a:prstGeom prst="rect">
            <a:avLst/>
          </a:prstGeom>
          <a:noFill/>
        </p:spPr>
        <p:txBody>
          <a:bodyPr wrap="none" rtlCol="0">
            <a:spAutoFit/>
          </a:bodyPr>
          <a:lstStyle/>
          <a:p>
            <a:pPr>
              <a:spcAft>
                <a:spcPts val="600"/>
              </a:spcAft>
            </a:pPr>
            <a:r>
              <a:rPr lang="en-US" dirty="0"/>
              <a:t>In practice:</a:t>
            </a:r>
          </a:p>
          <a:p>
            <a:pPr marL="285750" indent="-285750">
              <a:spcAft>
                <a:spcPts val="600"/>
              </a:spcAft>
              <a:buFont typeface="Arial" panose="020B0604020202020204" pitchFamily="34" charset="0"/>
              <a:buChar char="•"/>
            </a:pPr>
            <a:r>
              <a:rPr lang="en-US" dirty="0"/>
              <a:t>Use historical crime and temperature data from 2001/1 – 2018/12 to train model</a:t>
            </a:r>
          </a:p>
          <a:p>
            <a:pPr marL="285750" indent="-285750">
              <a:spcAft>
                <a:spcPts val="600"/>
              </a:spcAft>
              <a:buFont typeface="Arial" panose="020B0604020202020204" pitchFamily="34" charset="0"/>
              <a:buChar char="•"/>
            </a:pPr>
            <a:r>
              <a:rPr lang="en-US" dirty="0"/>
              <a:t>Forecast and evaluate model performance using data from 2019/1 – 2019/12</a:t>
            </a:r>
          </a:p>
        </p:txBody>
      </p:sp>
    </p:spTree>
    <p:extLst>
      <p:ext uri="{BB962C8B-B14F-4D97-AF65-F5344CB8AC3E}">
        <p14:creationId xmlns:p14="http://schemas.microsoft.com/office/powerpoint/2010/main" val="63526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500"/>
                                        <p:tgtEl>
                                          <p:spTgt spid="5">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animEffect transition="in" filter="fade">
                                      <p:cBhvr>
                                        <p:cTn id="31" dur="500"/>
                                        <p:tgtEl>
                                          <p:spTgt spid="5">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6" end="6"/>
                                            </p:txEl>
                                          </p:spTgt>
                                        </p:tgtEl>
                                        <p:attrNameLst>
                                          <p:attrName>style.visibility</p:attrName>
                                        </p:attrNameLst>
                                      </p:cBhvr>
                                      <p:to>
                                        <p:strVal val="visible"/>
                                      </p:to>
                                    </p:set>
                                    <p:animEffect transition="in" filter="fade">
                                      <p:cBhvr>
                                        <p:cTn id="34" dur="500"/>
                                        <p:tgtEl>
                                          <p:spTgt spid="5">
                                            <p:txEl>
                                              <p:pRg st="6" end="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Date Placeholder 31">
            <a:extLst>
              <a:ext uri="{FF2B5EF4-FFF2-40B4-BE49-F238E27FC236}">
                <a16:creationId xmlns:a16="http://schemas.microsoft.com/office/drawing/2014/main" id="{C6073673-4E9F-409B-AC5C-22C9A8D22565}"/>
              </a:ext>
            </a:extLst>
          </p:cNvPr>
          <p:cNvSpPr>
            <a:spLocks noGrp="1"/>
          </p:cNvSpPr>
          <p:nvPr>
            <p:ph type="dt" sz="half" idx="10"/>
          </p:nvPr>
        </p:nvSpPr>
        <p:spPr>
          <a:xfrm>
            <a:off x="7337102" y="6398878"/>
            <a:ext cx="4193908" cy="365125"/>
          </a:xfrm>
        </p:spPr>
        <p:txBody>
          <a:bodyPr/>
          <a:lstStyle/>
          <a:p>
            <a:r>
              <a:rPr lang="en-US" dirty="0"/>
              <a:t>9/16/2021</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16</a:t>
            </a:fld>
            <a:endParaRPr lang="en-US" dirty="0"/>
          </a:p>
        </p:txBody>
      </p:sp>
      <p:sp>
        <p:nvSpPr>
          <p:cNvPr id="44" name="Title 2">
            <a:extLst>
              <a:ext uri="{FF2B5EF4-FFF2-40B4-BE49-F238E27FC236}">
                <a16:creationId xmlns:a16="http://schemas.microsoft.com/office/drawing/2014/main" id="{0D1B5C49-8D31-AF4A-BF67-4611B9F7D760}"/>
              </a:ext>
            </a:extLst>
          </p:cNvPr>
          <p:cNvSpPr>
            <a:spLocks noGrp="1"/>
          </p:cNvSpPr>
          <p:nvPr>
            <p:ph type="title"/>
          </p:nvPr>
        </p:nvSpPr>
        <p:spPr>
          <a:xfrm>
            <a:off x="995569" y="318056"/>
            <a:ext cx="10200861" cy="1382156"/>
          </a:xfrm>
        </p:spPr>
        <p:txBody>
          <a:bodyPr/>
          <a:lstStyle/>
          <a:p>
            <a:r>
              <a:rPr lang="en-US" cap="none" dirty="0">
                <a:latin typeface="Arial" panose="020B0604020202020204" pitchFamily="34" charset="0"/>
                <a:cs typeface="Arial" panose="020B0604020202020204" pitchFamily="34" charset="0"/>
              </a:rPr>
              <a:t>Chicago crime case number forecasting</a:t>
            </a:r>
            <a:endParaRPr lang="en-US"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43340F7B-DCF6-B642-BC17-F80A2427CA1B}"/>
              </a:ext>
            </a:extLst>
          </p:cNvPr>
          <p:cNvPicPr>
            <a:picLocks noChangeAspect="1"/>
          </p:cNvPicPr>
          <p:nvPr/>
        </p:nvPicPr>
        <p:blipFill>
          <a:blip r:embed="rId2"/>
          <a:stretch>
            <a:fillRect/>
          </a:stretch>
        </p:blipFill>
        <p:spPr>
          <a:xfrm>
            <a:off x="538363" y="1700213"/>
            <a:ext cx="6505369" cy="4225137"/>
          </a:xfrm>
          <a:prstGeom prst="rect">
            <a:avLst/>
          </a:prstGeom>
        </p:spPr>
      </p:pic>
      <p:pic>
        <p:nvPicPr>
          <p:cNvPr id="3" name="Picture 2">
            <a:extLst>
              <a:ext uri="{FF2B5EF4-FFF2-40B4-BE49-F238E27FC236}">
                <a16:creationId xmlns:a16="http://schemas.microsoft.com/office/drawing/2014/main" id="{8056742A-EBF6-6B43-8628-351BDA7A2AB1}"/>
              </a:ext>
            </a:extLst>
          </p:cNvPr>
          <p:cNvPicPr>
            <a:picLocks noChangeAspect="1"/>
          </p:cNvPicPr>
          <p:nvPr/>
        </p:nvPicPr>
        <p:blipFill>
          <a:blip r:embed="rId3"/>
          <a:stretch>
            <a:fillRect/>
          </a:stretch>
        </p:blipFill>
        <p:spPr>
          <a:xfrm>
            <a:off x="7335823" y="1694253"/>
            <a:ext cx="4159194" cy="2808288"/>
          </a:xfrm>
          <a:prstGeom prst="rect">
            <a:avLst/>
          </a:prstGeom>
        </p:spPr>
      </p:pic>
      <p:sp>
        <p:nvSpPr>
          <p:cNvPr id="4" name="Rectangle 3">
            <a:extLst>
              <a:ext uri="{FF2B5EF4-FFF2-40B4-BE49-F238E27FC236}">
                <a16:creationId xmlns:a16="http://schemas.microsoft.com/office/drawing/2014/main" id="{E41451A7-BC8B-B147-AC34-54F9CBD9CDE6}"/>
              </a:ext>
            </a:extLst>
          </p:cNvPr>
          <p:cNvSpPr/>
          <p:nvPr/>
        </p:nvSpPr>
        <p:spPr>
          <a:xfrm>
            <a:off x="6443657" y="4043363"/>
            <a:ext cx="257175" cy="1173562"/>
          </a:xfrm>
          <a:prstGeom prst="rect">
            <a:avLst/>
          </a:prstGeom>
          <a:no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D6C646-D2CA-8E43-A5EA-66E1DF030F7A}"/>
              </a:ext>
            </a:extLst>
          </p:cNvPr>
          <p:cNvSpPr/>
          <p:nvPr/>
        </p:nvSpPr>
        <p:spPr>
          <a:xfrm>
            <a:off x="7301109" y="1643429"/>
            <a:ext cx="4193908" cy="2859111"/>
          </a:xfrm>
          <a:prstGeom prst="rect">
            <a:avLst/>
          </a:prstGeom>
          <a:no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B7F14AD-7041-AF4B-9ABE-DBB6B517D31A}"/>
              </a:ext>
            </a:extLst>
          </p:cNvPr>
          <p:cNvCxnSpPr>
            <a:cxnSpLocks/>
          </p:cNvCxnSpPr>
          <p:nvPr/>
        </p:nvCxnSpPr>
        <p:spPr>
          <a:xfrm flipV="1">
            <a:off x="6700832" y="1694253"/>
            <a:ext cx="600277" cy="2349110"/>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381C069-DDF2-D24D-9E2C-58040454FC45}"/>
              </a:ext>
            </a:extLst>
          </p:cNvPr>
          <p:cNvCxnSpPr>
            <a:cxnSpLocks/>
          </p:cNvCxnSpPr>
          <p:nvPr/>
        </p:nvCxnSpPr>
        <p:spPr>
          <a:xfrm flipV="1">
            <a:off x="6700832" y="4502540"/>
            <a:ext cx="600277" cy="714386"/>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1EF3CA5A-0FAF-CC49-8458-53C793B59D97}"/>
              </a:ext>
            </a:extLst>
          </p:cNvPr>
          <p:cNvSpPr/>
          <p:nvPr/>
        </p:nvSpPr>
        <p:spPr>
          <a:xfrm>
            <a:off x="7300906" y="4650489"/>
            <a:ext cx="4586294" cy="1323439"/>
          </a:xfrm>
          <a:prstGeom prst="rect">
            <a:avLst/>
          </a:prstGeom>
        </p:spPr>
        <p:txBody>
          <a:bodyPr wrap="square">
            <a:spAutoFit/>
          </a:bodyPr>
          <a:lstStyle/>
          <a:p>
            <a:pPr>
              <a:spcAft>
                <a:spcPts val="1200"/>
              </a:spcAft>
            </a:pPr>
            <a:r>
              <a:rPr lang="en-US" sz="2400" dirty="0"/>
              <a:t>Evaluation metrics:</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MAPE (lower is better): 0.0285</a:t>
            </a:r>
          </a:p>
          <a:p>
            <a:pPr marL="285750" indent="-285750">
              <a:spcAft>
                <a:spcPts val="1200"/>
              </a:spcAft>
              <a:buFont typeface="Arial" panose="020B0604020202020204" pitchFamily="34" charset="0"/>
              <a:buChar char="•"/>
            </a:pPr>
            <a:r>
              <a:rPr lang="en-US" dirty="0" err="1">
                <a:latin typeface="Corbel" panose="020B0503020204020204" pitchFamily="34" charset="0"/>
                <a:cs typeface="Arial" panose="020B0604020202020204" pitchFamily="34" charset="0"/>
              </a:rPr>
              <a:t>Corr</a:t>
            </a:r>
            <a:r>
              <a:rPr lang="en-US" dirty="0">
                <a:latin typeface="Corbel" panose="020B0503020204020204" pitchFamily="34" charset="0"/>
                <a:cs typeface="Arial" panose="020B0604020202020204" pitchFamily="34" charset="0"/>
              </a:rPr>
              <a:t> (closer to 1 is better): 0.9621 </a:t>
            </a:r>
          </a:p>
        </p:txBody>
      </p:sp>
    </p:spTree>
    <p:extLst>
      <p:ext uri="{BB962C8B-B14F-4D97-AF65-F5344CB8AC3E}">
        <p14:creationId xmlns:p14="http://schemas.microsoft.com/office/powerpoint/2010/main" val="1644673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descr="Timeline Placeholder">
            <a:extLst>
              <a:ext uri="{FF2B5EF4-FFF2-40B4-BE49-F238E27FC236}">
                <a16:creationId xmlns:a16="http://schemas.microsoft.com/office/drawing/2014/main" id="{DA394158-22C9-4554-A3A2-3E1C175CE5D9}"/>
              </a:ext>
            </a:extLst>
          </p:cNvPr>
          <p:cNvGraphicFramePr>
            <a:graphicFrameLocks noGrp="1"/>
          </p:cNvGraphicFramePr>
          <p:nvPr>
            <p:ph idx="1"/>
            <p:extLst>
              <p:ext uri="{D42A27DB-BD31-4B8C-83A1-F6EECF244321}">
                <p14:modId xmlns:p14="http://schemas.microsoft.com/office/powerpoint/2010/main" val="4071456852"/>
              </p:ext>
            </p:extLst>
          </p:nvPr>
        </p:nvGraphicFramePr>
        <p:xfrm>
          <a:off x="838200" y="1825625"/>
          <a:ext cx="106934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BA4EA378-49C7-4674-A713-6300B71864FD}"/>
              </a:ext>
            </a:extLst>
          </p:cNvPr>
          <p:cNvSpPr>
            <a:spLocks noGrp="1"/>
          </p:cNvSpPr>
          <p:nvPr>
            <p:ph type="title"/>
          </p:nvPr>
        </p:nvSpPr>
        <p:spPr>
          <a:xfrm>
            <a:off x="1143000" y="533401"/>
            <a:ext cx="9906000" cy="1382156"/>
          </a:xfrm>
        </p:spPr>
        <p:txBody>
          <a:bodyPr/>
          <a:lstStyle/>
          <a:p>
            <a:r>
              <a:rPr lang="en-US" cap="none" dirty="0"/>
              <a:t>Project Summary</a:t>
            </a:r>
          </a:p>
        </p:txBody>
      </p:sp>
      <p:sp>
        <p:nvSpPr>
          <p:cNvPr id="5" name="Date Placeholder 4">
            <a:extLst>
              <a:ext uri="{FF2B5EF4-FFF2-40B4-BE49-F238E27FC236}">
                <a16:creationId xmlns:a16="http://schemas.microsoft.com/office/drawing/2014/main" id="{1A4C12C2-5182-41CE-A07D-11992CF629EA}"/>
              </a:ext>
            </a:extLst>
          </p:cNvPr>
          <p:cNvSpPr>
            <a:spLocks noGrp="1"/>
          </p:cNvSpPr>
          <p:nvPr>
            <p:ph type="dt" sz="half" idx="10"/>
          </p:nvPr>
        </p:nvSpPr>
        <p:spPr>
          <a:xfrm>
            <a:off x="7337102" y="6398878"/>
            <a:ext cx="4193908" cy="365125"/>
          </a:xfrm>
        </p:spPr>
        <p:txBody>
          <a:bodyPr/>
          <a:lstStyle/>
          <a:p>
            <a:r>
              <a:rPr lang="en-US" dirty="0"/>
              <a:t>9/16/2021</a:t>
            </a:r>
          </a:p>
        </p:txBody>
      </p:sp>
      <p:sp>
        <p:nvSpPr>
          <p:cNvPr id="6" name="Slide Number Placeholder 5">
            <a:extLst>
              <a:ext uri="{FF2B5EF4-FFF2-40B4-BE49-F238E27FC236}">
                <a16:creationId xmlns:a16="http://schemas.microsoft.com/office/drawing/2014/main" id="{90A3CABF-07C6-4D28-9459-B48AE520A290}"/>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17</a:t>
            </a:fld>
            <a:endParaRPr lang="en-US" dirty="0"/>
          </a:p>
        </p:txBody>
      </p:sp>
    </p:spTree>
    <p:extLst>
      <p:ext uri="{BB962C8B-B14F-4D97-AF65-F5344CB8AC3E}">
        <p14:creationId xmlns:p14="http://schemas.microsoft.com/office/powerpoint/2010/main" val="4280447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2718-615D-445E-861C-ADF040C4B2A4}"/>
              </a:ext>
            </a:extLst>
          </p:cNvPr>
          <p:cNvSpPr>
            <a:spLocks noGrp="1"/>
          </p:cNvSpPr>
          <p:nvPr>
            <p:ph type="title"/>
          </p:nvPr>
        </p:nvSpPr>
        <p:spPr>
          <a:xfrm>
            <a:off x="5834676" y="2737883"/>
            <a:ext cx="6238688" cy="1382233"/>
          </a:xfrm>
        </p:spPr>
        <p:txBody>
          <a:bodyPr/>
          <a:lstStyle/>
          <a:p>
            <a:r>
              <a:rPr lang="en-US" dirty="0"/>
              <a:t>Thank you</a:t>
            </a:r>
          </a:p>
        </p:txBody>
      </p:sp>
      <p:pic>
        <p:nvPicPr>
          <p:cNvPr id="6" name="Picture Placeholder 5" descr="A view of a bridge from below">
            <a:extLst>
              <a:ext uri="{FF2B5EF4-FFF2-40B4-BE49-F238E27FC236}">
                <a16:creationId xmlns:a16="http://schemas.microsoft.com/office/drawing/2014/main" id="{610B39E1-AAA7-4199-8B7C-D12DD364E6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7444"/>
            <a:ext cx="4966447" cy="6846394"/>
          </a:xfrm>
        </p:spPr>
      </p:pic>
    </p:spTree>
    <p:extLst>
      <p:ext uri="{BB962C8B-B14F-4D97-AF65-F5344CB8AC3E}">
        <p14:creationId xmlns:p14="http://schemas.microsoft.com/office/powerpoint/2010/main" val="304307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5E37-3C95-4E35-8624-CC190CC12235}"/>
              </a:ext>
            </a:extLst>
          </p:cNvPr>
          <p:cNvSpPr>
            <a:spLocks noGrp="1"/>
          </p:cNvSpPr>
          <p:nvPr>
            <p:ph type="title"/>
          </p:nvPr>
        </p:nvSpPr>
        <p:spPr>
          <a:xfrm>
            <a:off x="680485" y="675167"/>
            <a:ext cx="3761862" cy="3055078"/>
          </a:xfrm>
        </p:spPr>
        <p:txBody>
          <a:bodyPr/>
          <a:lstStyle/>
          <a:p>
            <a:r>
              <a:rPr lang="en-US" cap="none" dirty="0">
                <a:latin typeface="Corbel" panose="020B0503020204020204" pitchFamily="34" charset="0"/>
              </a:rPr>
              <a:t>Outline</a:t>
            </a:r>
          </a:p>
        </p:txBody>
      </p:sp>
      <p:sp>
        <p:nvSpPr>
          <p:cNvPr id="3" name="Content Placeholder 2">
            <a:extLst>
              <a:ext uri="{FF2B5EF4-FFF2-40B4-BE49-F238E27FC236}">
                <a16:creationId xmlns:a16="http://schemas.microsoft.com/office/drawing/2014/main" id="{CF816715-277D-4042-B401-03CD007D7CDB}"/>
              </a:ext>
            </a:extLst>
          </p:cNvPr>
          <p:cNvSpPr>
            <a:spLocks noGrp="1"/>
          </p:cNvSpPr>
          <p:nvPr>
            <p:ph idx="1"/>
          </p:nvPr>
        </p:nvSpPr>
        <p:spPr>
          <a:xfrm>
            <a:off x="5167424" y="533400"/>
            <a:ext cx="3794512" cy="5797237"/>
          </a:xfrm>
        </p:spPr>
        <p:txBody>
          <a:bodyPr/>
          <a:lstStyle/>
          <a:p>
            <a:r>
              <a:rPr lang="en-US" dirty="0"/>
              <a:t>Project Overview</a:t>
            </a:r>
          </a:p>
          <a:p>
            <a:pPr marL="800100" lvl="1" indent="-342900"/>
            <a:r>
              <a:rPr lang="en-US" dirty="0"/>
              <a:t>Objective and data source</a:t>
            </a:r>
          </a:p>
          <a:p>
            <a:pPr marL="800100" lvl="1" indent="-342900"/>
            <a:r>
              <a:rPr lang="en-US" dirty="0"/>
              <a:t>Approaches</a:t>
            </a:r>
          </a:p>
          <a:p>
            <a:pPr marL="0" indent="0"/>
            <a:r>
              <a:rPr lang="en-US" dirty="0"/>
              <a:t>Data Preprocessing</a:t>
            </a:r>
          </a:p>
          <a:p>
            <a:pPr marL="800100" lvl="1" indent="-342900"/>
            <a:r>
              <a:rPr lang="en-US" dirty="0"/>
              <a:t>Data cleaning</a:t>
            </a:r>
          </a:p>
          <a:p>
            <a:pPr marL="800100" lvl="1" indent="-342900"/>
            <a:r>
              <a:rPr lang="en-US" dirty="0"/>
              <a:t>Explorative data analysis</a:t>
            </a:r>
          </a:p>
          <a:p>
            <a:pPr marL="0" indent="0"/>
            <a:r>
              <a:rPr lang="en-US" dirty="0"/>
              <a:t>Unsupervised learning task</a:t>
            </a:r>
          </a:p>
          <a:p>
            <a:pPr marL="800100" lvl="1" indent="-342900"/>
            <a:r>
              <a:rPr lang="en-US" dirty="0"/>
              <a:t>K-means clustering on spatial data</a:t>
            </a:r>
          </a:p>
          <a:p>
            <a:pPr marL="0" indent="0"/>
            <a:r>
              <a:rPr lang="en-US" dirty="0"/>
              <a:t>Time series analysis</a:t>
            </a:r>
          </a:p>
          <a:p>
            <a:pPr marL="800100" lvl="1" indent="-342900"/>
            <a:r>
              <a:rPr lang="en-US" dirty="0"/>
              <a:t>Predict crime case number in the next years using historical data</a:t>
            </a:r>
          </a:p>
        </p:txBody>
      </p:sp>
      <p:pic>
        <p:nvPicPr>
          <p:cNvPr id="7" name="Picture Placeholder 6" descr="View of city buildings over the water">
            <a:extLst>
              <a:ext uri="{FF2B5EF4-FFF2-40B4-BE49-F238E27FC236}">
                <a16:creationId xmlns:a16="http://schemas.microsoft.com/office/drawing/2014/main" id="{4C61771D-5836-4E5C-A19A-3F15641B879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531096" y="0"/>
            <a:ext cx="2660904" cy="3429000"/>
          </a:xfrm>
        </p:spPr>
      </p:pic>
      <p:pic>
        <p:nvPicPr>
          <p:cNvPr id="9" name="Picture Placeholder 8" descr="Background Graphic with lights">
            <a:extLst>
              <a:ext uri="{FF2B5EF4-FFF2-40B4-BE49-F238E27FC236}">
                <a16:creationId xmlns:a16="http://schemas.microsoft.com/office/drawing/2014/main" id="{51C83C9C-B18C-4D14-8539-EBB0422AB0F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9531096" y="3383280"/>
            <a:ext cx="2660904" cy="3474720"/>
          </a:xfrm>
        </p:spPr>
      </p:pic>
    </p:spTree>
    <p:extLst>
      <p:ext uri="{BB962C8B-B14F-4D97-AF65-F5344CB8AC3E}">
        <p14:creationId xmlns:p14="http://schemas.microsoft.com/office/powerpoint/2010/main" val="297629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pPr algn="ctr"/>
            <a:r>
              <a:rPr lang="en-US" cap="none" dirty="0">
                <a:latin typeface="Arial" panose="020B0604020202020204" pitchFamily="34" charset="0"/>
                <a:cs typeface="Arial" panose="020B0604020202020204" pitchFamily="34" charset="0"/>
              </a:rPr>
              <a:t>Objectives</a:t>
            </a:r>
            <a:br>
              <a:rPr lang="en-US" cap="none" dirty="0">
                <a:latin typeface="Arial" panose="020B0604020202020204" pitchFamily="34" charset="0"/>
                <a:cs typeface="Arial" panose="020B0604020202020204" pitchFamily="34" charset="0"/>
              </a:rPr>
            </a:br>
            <a:r>
              <a:rPr lang="en-US" cap="none" dirty="0">
                <a:latin typeface="Arial" panose="020B0604020202020204" pitchFamily="34" charset="0"/>
                <a:cs typeface="Arial" panose="020B0604020202020204" pitchFamily="34" charset="0"/>
              </a:rPr>
              <a:t>&amp;</a:t>
            </a:r>
            <a:br>
              <a:rPr lang="en-US" cap="none" dirty="0">
                <a:latin typeface="Arial" panose="020B0604020202020204" pitchFamily="34" charset="0"/>
                <a:cs typeface="Arial" panose="020B0604020202020204" pitchFamily="34" charset="0"/>
              </a:rPr>
            </a:br>
            <a:r>
              <a:rPr lang="en-US" cap="none" dirty="0">
                <a:latin typeface="Arial" panose="020B0604020202020204" pitchFamily="34" charset="0"/>
                <a:cs typeface="Arial" panose="020B0604020202020204" pitchFamily="34" charset="0"/>
              </a:rPr>
              <a:t>data analytical approaches</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Project Overview</a:t>
            </a:r>
          </a:p>
        </p:txBody>
      </p:sp>
      <p:pic>
        <p:nvPicPr>
          <p:cNvPr id="8" name="Picture Placeholder 7" descr="View of city buildings over the water from a track">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3208292" y="3"/>
            <a:ext cx="8997356" cy="4581079"/>
          </a:xfrm>
        </p:spPr>
      </p:pic>
      <p:pic>
        <p:nvPicPr>
          <p:cNvPr id="10" name="Picture Placeholder 9" descr="View of city buildings over the water">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243070" y="883420"/>
            <a:ext cx="4948931" cy="5974580"/>
          </a:xfrm>
        </p:spPr>
      </p:pic>
      <p:pic>
        <p:nvPicPr>
          <p:cNvPr id="12" name="Picture Placeholder 11" descr="A picture containing glass buildings with reflection">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4234997" y="4574265"/>
            <a:ext cx="5074516" cy="2298983"/>
          </a:xfrm>
        </p:spPr>
      </p:pic>
    </p:spTree>
    <p:extLst>
      <p:ext uri="{BB962C8B-B14F-4D97-AF65-F5344CB8AC3E}">
        <p14:creationId xmlns:p14="http://schemas.microsoft.com/office/powerpoint/2010/main" val="3871568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625731"/>
          </a:xfrm>
        </p:spPr>
        <p:txBody>
          <a:bodyPr/>
          <a:lstStyle/>
          <a:p>
            <a:r>
              <a:rPr lang="en-US" cap="none" dirty="0">
                <a:latin typeface="Arial" panose="020B0604020202020204" pitchFamily="34" charset="0"/>
                <a:cs typeface="Arial" panose="020B0604020202020204" pitchFamily="34" charset="0"/>
              </a:rPr>
              <a:t>Introduction</a:t>
            </a:r>
          </a:p>
        </p:txBody>
      </p:sp>
      <p:pic>
        <p:nvPicPr>
          <p:cNvPr id="7" name="Picture Placeholder 6" descr="Aerial view of city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0"/>
            <a:ext cx="4742121" cy="3434316"/>
          </a:xfrm>
        </p:spPr>
      </p:pic>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5" y="3432620"/>
            <a:ext cx="5178056" cy="3425380"/>
          </a:xfrm>
        </p:spPr>
      </p:pic>
      <p:sp>
        <p:nvSpPr>
          <p:cNvPr id="3" name="Content Placeholder 2">
            <a:extLst>
              <a:ext uri="{FF2B5EF4-FFF2-40B4-BE49-F238E27FC236}">
                <a16:creationId xmlns:a16="http://schemas.microsoft.com/office/drawing/2014/main" id="{AF5130D8-AD6A-4638-9059-326759848895}"/>
              </a:ext>
            </a:extLst>
          </p:cNvPr>
          <p:cNvSpPr>
            <a:spLocks noGrp="1"/>
          </p:cNvSpPr>
          <p:nvPr>
            <p:ph idx="1"/>
          </p:nvPr>
        </p:nvSpPr>
        <p:spPr>
          <a:xfrm>
            <a:off x="5693734" y="2183035"/>
            <a:ext cx="5355266" cy="4121845"/>
          </a:xfrm>
        </p:spPr>
        <p:txBody>
          <a:bodyPr>
            <a:normAutofit lnSpcReduction="10000"/>
          </a:bodyPr>
          <a:lstStyle/>
          <a:p>
            <a:r>
              <a:rPr lang="en-US" dirty="0"/>
              <a:t>Sitting on the shores of Lake Michigan, Chicago is an international hub for culture, arts, finance, technology, and education. Historically, however, it has also been home to gangs and has seen many crimes.</a:t>
            </a:r>
          </a:p>
          <a:p>
            <a:endParaRPr lang="en-US" dirty="0"/>
          </a:p>
          <a:p>
            <a:r>
              <a:rPr lang="en-US" dirty="0"/>
              <a:t>To </a:t>
            </a:r>
            <a:r>
              <a:rPr lang="en-US" i="1" dirty="0"/>
              <a:t>improve safety in the city</a:t>
            </a:r>
            <a:r>
              <a:rPr lang="en-US" dirty="0"/>
              <a:t> and </a:t>
            </a:r>
            <a:r>
              <a:rPr lang="en-US" i="1" dirty="0"/>
              <a:t>help the police department design better patrol systems</a:t>
            </a:r>
            <a:r>
              <a:rPr lang="en-US" dirty="0"/>
              <a:t>, this project aims to </a:t>
            </a:r>
            <a:r>
              <a:rPr lang="en-US" b="1" dirty="0"/>
              <a:t>extract patterns from historical data</a:t>
            </a:r>
            <a:r>
              <a:rPr lang="en-US" dirty="0"/>
              <a:t> </a:t>
            </a:r>
            <a:r>
              <a:rPr lang="en-US" b="1" dirty="0"/>
              <a:t>and make predictions using modern machine learning techniques</a:t>
            </a:r>
            <a:r>
              <a:rPr lang="en-US" dirty="0"/>
              <a:t>.</a:t>
            </a:r>
          </a:p>
        </p:txBody>
      </p:sp>
    </p:spTree>
    <p:extLst>
      <p:ext uri="{BB962C8B-B14F-4D97-AF65-F5344CB8AC3E}">
        <p14:creationId xmlns:p14="http://schemas.microsoft.com/office/powerpoint/2010/main" val="1790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1143000" y="533401"/>
            <a:ext cx="9906000" cy="1382156"/>
          </a:xfrm>
        </p:spPr>
        <p:txBody>
          <a:bodyPr/>
          <a:lstStyle/>
          <a:p>
            <a:r>
              <a:rPr lang="en-US" cap="none" dirty="0">
                <a:latin typeface="Arial" panose="020B0604020202020204" pitchFamily="34" charset="0"/>
                <a:cs typeface="Arial" panose="020B0604020202020204" pitchFamily="34" charset="0"/>
              </a:rPr>
              <a:t>Chicago </a:t>
            </a:r>
            <a:r>
              <a:rPr lang="en-US" cap="none">
                <a:latin typeface="Arial" panose="020B0604020202020204" pitchFamily="34" charset="0"/>
                <a:cs typeface="Arial" panose="020B0604020202020204" pitchFamily="34" charset="0"/>
              </a:rPr>
              <a:t>crime report </a:t>
            </a:r>
            <a:r>
              <a:rPr lang="en-US" cap="none" dirty="0">
                <a:latin typeface="Arial" panose="020B0604020202020204" pitchFamily="34" charset="0"/>
                <a:cs typeface="Arial" panose="020B0604020202020204" pitchFamily="34" charset="0"/>
              </a:rPr>
              <a:t>(2001 – present)</a:t>
            </a:r>
            <a:endParaRPr 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B9FB3C1C-0A06-4533-8DA4-50514E5F9E9D}"/>
              </a:ext>
            </a:extLst>
          </p:cNvPr>
          <p:cNvSpPr>
            <a:spLocks noGrp="1"/>
          </p:cNvSpPr>
          <p:nvPr>
            <p:ph type="ftr" sz="quarter" idx="11"/>
          </p:nvPr>
        </p:nvSpPr>
        <p:spPr>
          <a:xfrm>
            <a:off x="154429" y="6398878"/>
            <a:ext cx="5317684" cy="365125"/>
          </a:xfrm>
        </p:spPr>
        <p:txBody>
          <a:bodyPr>
            <a:normAutofit fontScale="92500"/>
          </a:bodyPr>
          <a:lstStyle/>
          <a:p>
            <a:r>
              <a:rPr lang="en-US" dirty="0"/>
              <a:t>https://</a:t>
            </a:r>
            <a:r>
              <a:rPr lang="en-US" dirty="0" err="1"/>
              <a:t>data.cityofchicago.org</a:t>
            </a:r>
            <a:r>
              <a:rPr lang="en-US" dirty="0"/>
              <a:t>/Public-Safety/Crimes-2001-to-Present/ijzp-q8t2</a:t>
            </a:r>
          </a:p>
        </p:txBody>
      </p:sp>
      <p:sp>
        <p:nvSpPr>
          <p:cNvPr id="5" name="Date Placeholder 4">
            <a:extLst>
              <a:ext uri="{FF2B5EF4-FFF2-40B4-BE49-F238E27FC236}">
                <a16:creationId xmlns:a16="http://schemas.microsoft.com/office/drawing/2014/main" id="{581A4C2F-12B6-403A-AAD2-73AC2A19E01E}"/>
              </a:ext>
            </a:extLst>
          </p:cNvPr>
          <p:cNvSpPr>
            <a:spLocks noGrp="1"/>
          </p:cNvSpPr>
          <p:nvPr>
            <p:ph type="dt" sz="half" idx="10"/>
          </p:nvPr>
        </p:nvSpPr>
        <p:spPr>
          <a:xfrm>
            <a:off x="7337102" y="6398878"/>
            <a:ext cx="4193908" cy="365125"/>
          </a:xfrm>
        </p:spPr>
        <p:txBody>
          <a:bodyPr/>
          <a:lstStyle/>
          <a:p>
            <a:r>
              <a:rPr lang="en-US" dirty="0"/>
              <a:t>9/16/2021</a:t>
            </a:r>
          </a:p>
        </p:txBody>
      </p: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5</a:t>
            </a:fld>
            <a:endParaRPr lang="en-US" dirty="0"/>
          </a:p>
        </p:txBody>
      </p:sp>
      <p:pic>
        <p:nvPicPr>
          <p:cNvPr id="8" name="Picture 7">
            <a:extLst>
              <a:ext uri="{FF2B5EF4-FFF2-40B4-BE49-F238E27FC236}">
                <a16:creationId xmlns:a16="http://schemas.microsoft.com/office/drawing/2014/main" id="{995FFB28-CE8F-2548-80DC-4A952BA67D0A}"/>
              </a:ext>
            </a:extLst>
          </p:cNvPr>
          <p:cNvPicPr>
            <a:picLocks noChangeAspect="1"/>
          </p:cNvPicPr>
          <p:nvPr/>
        </p:nvPicPr>
        <p:blipFill>
          <a:blip r:embed="rId2"/>
          <a:stretch>
            <a:fillRect/>
          </a:stretch>
        </p:blipFill>
        <p:spPr>
          <a:xfrm>
            <a:off x="772914" y="1915557"/>
            <a:ext cx="10435539" cy="1080306"/>
          </a:xfrm>
          <a:prstGeom prst="rect">
            <a:avLst/>
          </a:prstGeom>
        </p:spPr>
      </p:pic>
      <p:sp>
        <p:nvSpPr>
          <p:cNvPr id="10" name="TextBox 9">
            <a:extLst>
              <a:ext uri="{FF2B5EF4-FFF2-40B4-BE49-F238E27FC236}">
                <a16:creationId xmlns:a16="http://schemas.microsoft.com/office/drawing/2014/main" id="{B0A45888-4AD9-9A46-A0D7-52FEC7FF4784}"/>
              </a:ext>
            </a:extLst>
          </p:cNvPr>
          <p:cNvSpPr txBox="1"/>
          <p:nvPr/>
        </p:nvSpPr>
        <p:spPr>
          <a:xfrm>
            <a:off x="685800" y="3789949"/>
            <a:ext cx="5852884" cy="1508105"/>
          </a:xfrm>
          <a:prstGeom prst="rect">
            <a:avLst/>
          </a:prstGeom>
          <a:noFill/>
        </p:spPr>
        <p:txBody>
          <a:bodyPr wrap="none" rtlCol="0">
            <a:spAutoFit/>
          </a:bodyPr>
          <a:lstStyle/>
          <a:p>
            <a:pPr marL="285750" indent="-285750">
              <a:spcAft>
                <a:spcPts val="1200"/>
              </a:spcAft>
              <a:buFont typeface="Arial" panose="020B0604020202020204" pitchFamily="34" charset="0"/>
              <a:buChar char="•"/>
            </a:pPr>
            <a:r>
              <a:rPr lang="en-US" sz="2400" dirty="0"/>
              <a:t>“Big” data: 7 million+ records</a:t>
            </a:r>
          </a:p>
          <a:p>
            <a:pPr marL="285750" indent="-285750">
              <a:spcAft>
                <a:spcPts val="1200"/>
              </a:spcAft>
              <a:buFont typeface="Arial" panose="020B0604020202020204" pitchFamily="34" charset="0"/>
              <a:buChar char="•"/>
            </a:pPr>
            <a:r>
              <a:rPr lang="en-US" sz="2400" dirty="0"/>
              <a:t>Traditional data analytical tools cannot handle it</a:t>
            </a:r>
          </a:p>
          <a:p>
            <a:pPr marL="285750" indent="-285750">
              <a:spcAft>
                <a:spcPts val="1200"/>
              </a:spcAft>
              <a:buFont typeface="Arial" panose="020B0604020202020204" pitchFamily="34" charset="0"/>
              <a:buChar char="•"/>
            </a:pPr>
            <a:endParaRPr lang="en-US" sz="2400" dirty="0"/>
          </a:p>
        </p:txBody>
      </p:sp>
      <p:pic>
        <p:nvPicPr>
          <p:cNvPr id="1026" name="Picture 2" descr="Apache Spark - Wikipedia">
            <a:extLst>
              <a:ext uri="{FF2B5EF4-FFF2-40B4-BE49-F238E27FC236}">
                <a16:creationId xmlns:a16="http://schemas.microsoft.com/office/drawing/2014/main" id="{FEAC2C7E-0649-124E-915E-E3CF6B7245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0241" y="3674054"/>
            <a:ext cx="3942347" cy="2046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633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979F08F-6890-4E7D-8F3F-47657269E4DC}"/>
              </a:ext>
            </a:extLst>
          </p:cNvPr>
          <p:cNvSpPr>
            <a:spLocks noGrp="1"/>
          </p:cNvSpPr>
          <p:nvPr>
            <p:ph type="ctrTitle"/>
          </p:nvPr>
        </p:nvSpPr>
        <p:spPr>
          <a:xfrm>
            <a:off x="4651744" y="1184942"/>
            <a:ext cx="6879266" cy="3922755"/>
          </a:xfrm>
        </p:spPr>
        <p:txBody>
          <a:bodyPr/>
          <a:lstStyle/>
          <a:p>
            <a:r>
              <a:rPr lang="en-US" cap="none" dirty="0">
                <a:latin typeface="Arial" panose="020B0604020202020204" pitchFamily="34" charset="0"/>
                <a:cs typeface="Arial" panose="020B0604020202020204" pitchFamily="34" charset="0"/>
              </a:rPr>
              <a:t>Explorative Data Analysis</a:t>
            </a:r>
          </a:p>
        </p:txBody>
      </p:sp>
      <p:pic>
        <p:nvPicPr>
          <p:cNvPr id="9" name="Picture Placeholder 8" descr="A picture containing blue glass buildings with reflection">
            <a:extLst>
              <a:ext uri="{FF2B5EF4-FFF2-40B4-BE49-F238E27FC236}">
                <a16:creationId xmlns:a16="http://schemas.microsoft.com/office/drawing/2014/main" id="{EB5E1FEF-1282-4779-83BA-2F3F6D476B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6822" y="0"/>
            <a:ext cx="4811317" cy="6857998"/>
          </a:xfrm>
        </p:spPr>
      </p:pic>
      <p:sp>
        <p:nvSpPr>
          <p:cNvPr id="8" name="Subtitle 2">
            <a:extLst>
              <a:ext uri="{FF2B5EF4-FFF2-40B4-BE49-F238E27FC236}">
                <a16:creationId xmlns:a16="http://schemas.microsoft.com/office/drawing/2014/main" id="{84A1E3BE-2552-4240-8100-2031457731FD}"/>
              </a:ext>
            </a:extLst>
          </p:cNvPr>
          <p:cNvSpPr txBox="1">
            <a:spLocks/>
          </p:cNvSpPr>
          <p:nvPr/>
        </p:nvSpPr>
        <p:spPr>
          <a:xfrm>
            <a:off x="8276273" y="894645"/>
            <a:ext cx="2979897" cy="126434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None/>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Preprocessing</a:t>
            </a:r>
          </a:p>
        </p:txBody>
      </p:sp>
      <p:sp>
        <p:nvSpPr>
          <p:cNvPr id="10" name="Subtitle 9">
            <a:extLst>
              <a:ext uri="{FF2B5EF4-FFF2-40B4-BE49-F238E27FC236}">
                <a16:creationId xmlns:a16="http://schemas.microsoft.com/office/drawing/2014/main" id="{48CF1842-CE0C-2B4F-B5F7-268680FB34A6}"/>
              </a:ext>
            </a:extLst>
          </p:cNvPr>
          <p:cNvSpPr>
            <a:spLocks noGrp="1"/>
          </p:cNvSpPr>
          <p:nvPr>
            <p:ph type="subTitle" idx="1"/>
          </p:nvPr>
        </p:nvSpPr>
        <p:spPr/>
        <p:txBody>
          <a:bodyPr>
            <a:noAutofit/>
          </a:bodyPr>
          <a:lstStyle/>
          <a:p>
            <a:pPr marL="0" indent="0"/>
            <a:r>
              <a:rPr lang="en-US" sz="1600" dirty="0">
                <a:solidFill>
                  <a:schemeClr val="bg1"/>
                </a:solidFill>
              </a:rPr>
              <a:t>['OFFENSE INVOLVING CHILDREN’,    'CRIMINAL SEXUAL ASSAULT’,     'ARSON’, 'BATTERY’,      'HOMICIDE’,      'ROBBERY’,       'KIDNAPPING’,       'DOMESTIC VIOLENCE']</a:t>
            </a:r>
          </a:p>
        </p:txBody>
      </p:sp>
    </p:spTree>
    <p:extLst>
      <p:ext uri="{BB962C8B-B14F-4D97-AF65-F5344CB8AC3E}">
        <p14:creationId xmlns:p14="http://schemas.microsoft.com/office/powerpoint/2010/main" val="718815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02CC0DA-E6A0-1E4D-9BFA-F4F4D93BA9A0}"/>
              </a:ext>
            </a:extLst>
          </p:cNvPr>
          <p:cNvPicPr>
            <a:picLocks noChangeAspect="1"/>
          </p:cNvPicPr>
          <p:nvPr/>
        </p:nvPicPr>
        <p:blipFill rotWithShape="1">
          <a:blip r:embed="rId2"/>
          <a:srcRect b="16872"/>
          <a:stretch/>
        </p:blipFill>
        <p:spPr>
          <a:xfrm>
            <a:off x="2403086" y="1749978"/>
            <a:ext cx="6786797" cy="4002185"/>
          </a:xfrm>
          <a:prstGeom prst="rect">
            <a:avLst/>
          </a:prstGeom>
        </p:spPr>
      </p:pic>
      <p:sp>
        <p:nvSpPr>
          <p:cNvPr id="5" name="Date Placeholder 4">
            <a:extLst>
              <a:ext uri="{FF2B5EF4-FFF2-40B4-BE49-F238E27FC236}">
                <a16:creationId xmlns:a16="http://schemas.microsoft.com/office/drawing/2014/main" id="{434CEA1C-DE10-4AAF-865D-450C0AEE11DB}"/>
              </a:ext>
            </a:extLst>
          </p:cNvPr>
          <p:cNvSpPr>
            <a:spLocks noGrp="1"/>
          </p:cNvSpPr>
          <p:nvPr>
            <p:ph type="dt" sz="half" idx="10"/>
          </p:nvPr>
        </p:nvSpPr>
        <p:spPr>
          <a:xfrm>
            <a:off x="7337102" y="6398878"/>
            <a:ext cx="4193908" cy="365125"/>
          </a:xfrm>
        </p:spPr>
        <p:txBody>
          <a:bodyPr/>
          <a:lstStyle/>
          <a:p>
            <a:r>
              <a:rPr lang="en-US" dirty="0"/>
              <a:t>9/16/2021</a:t>
            </a:r>
          </a:p>
        </p:txBody>
      </p:sp>
      <p:sp>
        <p:nvSpPr>
          <p:cNvPr id="7" name="Slide Number Placeholder 6">
            <a:extLst>
              <a:ext uri="{FF2B5EF4-FFF2-40B4-BE49-F238E27FC236}">
                <a16:creationId xmlns:a16="http://schemas.microsoft.com/office/drawing/2014/main" id="{2A40B6AB-E9B1-4B7E-BD4C-74C93ABF5CBC}"/>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7</a:t>
            </a:fld>
            <a:endParaRPr lang="en-US" dirty="0"/>
          </a:p>
        </p:txBody>
      </p:sp>
      <p:sp>
        <p:nvSpPr>
          <p:cNvPr id="9" name="Title 2">
            <a:extLst>
              <a:ext uri="{FF2B5EF4-FFF2-40B4-BE49-F238E27FC236}">
                <a16:creationId xmlns:a16="http://schemas.microsoft.com/office/drawing/2014/main" id="{2352B7B5-0F41-064B-A31D-6E8DD9B96A68}"/>
              </a:ext>
            </a:extLst>
          </p:cNvPr>
          <p:cNvSpPr>
            <a:spLocks noGrp="1"/>
          </p:cNvSpPr>
          <p:nvPr>
            <p:ph type="title"/>
          </p:nvPr>
        </p:nvSpPr>
        <p:spPr>
          <a:xfrm>
            <a:off x="1143000" y="533401"/>
            <a:ext cx="9906000" cy="1382156"/>
          </a:xfrm>
        </p:spPr>
        <p:txBody>
          <a:bodyPr/>
          <a:lstStyle/>
          <a:p>
            <a:r>
              <a:rPr lang="en-US" cap="none" dirty="0">
                <a:latin typeface="Arial" panose="020B0604020202020204" pitchFamily="34" charset="0"/>
                <a:cs typeface="Arial" panose="020B0604020202020204" pitchFamily="34" charset="0"/>
              </a:rPr>
              <a:t>Case number by type of crime</a:t>
            </a:r>
            <a:endParaRPr lang="en-US"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98C9B296-07E9-9E45-9AFE-C146B67A1B67}"/>
              </a:ext>
            </a:extLst>
          </p:cNvPr>
          <p:cNvSpPr txBox="1"/>
          <p:nvPr/>
        </p:nvSpPr>
        <p:spPr>
          <a:xfrm rot="1432795">
            <a:off x="3157539" y="5774326"/>
            <a:ext cx="838691"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BATTERY</a:t>
            </a:r>
          </a:p>
        </p:txBody>
      </p:sp>
      <p:sp>
        <p:nvSpPr>
          <p:cNvPr id="14" name="TextBox 13">
            <a:extLst>
              <a:ext uri="{FF2B5EF4-FFF2-40B4-BE49-F238E27FC236}">
                <a16:creationId xmlns:a16="http://schemas.microsoft.com/office/drawing/2014/main" id="{7EE3EB03-5190-9440-BE0B-9EF8C53E8880}"/>
              </a:ext>
            </a:extLst>
          </p:cNvPr>
          <p:cNvSpPr txBox="1"/>
          <p:nvPr/>
        </p:nvSpPr>
        <p:spPr>
          <a:xfrm rot="1432795">
            <a:off x="3858112" y="5782113"/>
            <a:ext cx="877163"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ROBBERY</a:t>
            </a:r>
          </a:p>
        </p:txBody>
      </p:sp>
      <p:sp>
        <p:nvSpPr>
          <p:cNvPr id="15" name="TextBox 14">
            <a:extLst>
              <a:ext uri="{FF2B5EF4-FFF2-40B4-BE49-F238E27FC236}">
                <a16:creationId xmlns:a16="http://schemas.microsoft.com/office/drawing/2014/main" id="{549317C3-C08D-D149-8550-A124A1A8CBF4}"/>
              </a:ext>
            </a:extLst>
          </p:cNvPr>
          <p:cNvSpPr txBox="1"/>
          <p:nvPr/>
        </p:nvSpPr>
        <p:spPr>
          <a:xfrm rot="1432795">
            <a:off x="7780408" y="5990274"/>
            <a:ext cx="1683474"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DOMESTIC VIOLENCE</a:t>
            </a:r>
          </a:p>
        </p:txBody>
      </p:sp>
      <p:sp>
        <p:nvSpPr>
          <p:cNvPr id="16" name="TextBox 15">
            <a:extLst>
              <a:ext uri="{FF2B5EF4-FFF2-40B4-BE49-F238E27FC236}">
                <a16:creationId xmlns:a16="http://schemas.microsoft.com/office/drawing/2014/main" id="{B1562ED3-458E-8D4A-B5EC-3C357F087FC2}"/>
              </a:ext>
            </a:extLst>
          </p:cNvPr>
          <p:cNvSpPr txBox="1"/>
          <p:nvPr/>
        </p:nvSpPr>
        <p:spPr>
          <a:xfrm rot="1432795">
            <a:off x="4526043" y="6014105"/>
            <a:ext cx="2023311"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OFFENCE WITH CHILDREN</a:t>
            </a:r>
          </a:p>
        </p:txBody>
      </p:sp>
      <p:sp>
        <p:nvSpPr>
          <p:cNvPr id="17" name="TextBox 16">
            <a:extLst>
              <a:ext uri="{FF2B5EF4-FFF2-40B4-BE49-F238E27FC236}">
                <a16:creationId xmlns:a16="http://schemas.microsoft.com/office/drawing/2014/main" id="{88038CC3-13F3-BE4E-9CA0-019A471E178B}"/>
              </a:ext>
            </a:extLst>
          </p:cNvPr>
          <p:cNvSpPr txBox="1"/>
          <p:nvPr/>
        </p:nvSpPr>
        <p:spPr>
          <a:xfrm rot="1432795">
            <a:off x="5236597" y="5755236"/>
            <a:ext cx="688009"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ARSON</a:t>
            </a:r>
          </a:p>
        </p:txBody>
      </p:sp>
      <p:sp>
        <p:nvSpPr>
          <p:cNvPr id="18" name="TextBox 17">
            <a:extLst>
              <a:ext uri="{FF2B5EF4-FFF2-40B4-BE49-F238E27FC236}">
                <a16:creationId xmlns:a16="http://schemas.microsoft.com/office/drawing/2014/main" id="{6F04AF91-B24B-FD41-AD85-4C7214B735FB}"/>
              </a:ext>
            </a:extLst>
          </p:cNvPr>
          <p:cNvSpPr txBox="1"/>
          <p:nvPr/>
        </p:nvSpPr>
        <p:spPr>
          <a:xfrm rot="1432795">
            <a:off x="5858944" y="5810409"/>
            <a:ext cx="889987"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HOMICIDE</a:t>
            </a:r>
          </a:p>
        </p:txBody>
      </p:sp>
      <p:sp>
        <p:nvSpPr>
          <p:cNvPr id="19" name="TextBox 18">
            <a:extLst>
              <a:ext uri="{FF2B5EF4-FFF2-40B4-BE49-F238E27FC236}">
                <a16:creationId xmlns:a16="http://schemas.microsoft.com/office/drawing/2014/main" id="{071061F9-C34A-0441-8A43-5C85E153F38D}"/>
              </a:ext>
            </a:extLst>
          </p:cNvPr>
          <p:cNvSpPr txBox="1"/>
          <p:nvPr/>
        </p:nvSpPr>
        <p:spPr>
          <a:xfrm rot="1432795">
            <a:off x="6517109" y="5844633"/>
            <a:ext cx="1056700"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KIDNAPPING</a:t>
            </a:r>
          </a:p>
        </p:txBody>
      </p:sp>
      <p:sp>
        <p:nvSpPr>
          <p:cNvPr id="20" name="TextBox 19">
            <a:extLst>
              <a:ext uri="{FF2B5EF4-FFF2-40B4-BE49-F238E27FC236}">
                <a16:creationId xmlns:a16="http://schemas.microsoft.com/office/drawing/2014/main" id="{F6D16921-6729-C947-A8E4-47B60DF3DCE6}"/>
              </a:ext>
            </a:extLst>
          </p:cNvPr>
          <p:cNvSpPr txBox="1"/>
          <p:nvPr/>
        </p:nvSpPr>
        <p:spPr>
          <a:xfrm rot="1432795">
            <a:off x="7120164" y="6063816"/>
            <a:ext cx="2141933" cy="261610"/>
          </a:xfrm>
          <a:prstGeom prst="rect">
            <a:avLst/>
          </a:prstGeom>
          <a:noFill/>
        </p:spPr>
        <p:txBody>
          <a:bodyPr wrap="none" rtlCol="0">
            <a:spAutoFit/>
          </a:bodyPr>
          <a:lstStyle/>
          <a:p>
            <a:r>
              <a:rPr lang="en-US" sz="1100" dirty="0">
                <a:latin typeface="Arial" panose="020B0604020202020204" pitchFamily="34" charset="0"/>
                <a:cs typeface="Arial" panose="020B0604020202020204" pitchFamily="34" charset="0"/>
              </a:rPr>
              <a:t>CRIMINAL SEXUAL ASSAULT</a:t>
            </a:r>
          </a:p>
        </p:txBody>
      </p:sp>
    </p:spTree>
    <p:extLst>
      <p:ext uri="{BB962C8B-B14F-4D97-AF65-F5344CB8AC3E}">
        <p14:creationId xmlns:p14="http://schemas.microsoft.com/office/powerpoint/2010/main" val="2694395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34CEA1C-DE10-4AAF-865D-450C0AEE11DB}"/>
              </a:ext>
            </a:extLst>
          </p:cNvPr>
          <p:cNvSpPr>
            <a:spLocks noGrp="1"/>
          </p:cNvSpPr>
          <p:nvPr>
            <p:ph type="dt" sz="half" idx="10"/>
          </p:nvPr>
        </p:nvSpPr>
        <p:spPr>
          <a:xfrm>
            <a:off x="7337102" y="6398878"/>
            <a:ext cx="4193908" cy="365125"/>
          </a:xfrm>
        </p:spPr>
        <p:txBody>
          <a:bodyPr/>
          <a:lstStyle/>
          <a:p>
            <a:r>
              <a:rPr lang="en-US" dirty="0"/>
              <a:t>9/16/2021</a:t>
            </a:r>
          </a:p>
        </p:txBody>
      </p:sp>
      <p:sp>
        <p:nvSpPr>
          <p:cNvPr id="7" name="Slide Number Placeholder 6">
            <a:extLst>
              <a:ext uri="{FF2B5EF4-FFF2-40B4-BE49-F238E27FC236}">
                <a16:creationId xmlns:a16="http://schemas.microsoft.com/office/drawing/2014/main" id="{2A40B6AB-E9B1-4B7E-BD4C-74C93ABF5CBC}"/>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8</a:t>
            </a:fld>
            <a:endParaRPr lang="en-US" dirty="0"/>
          </a:p>
        </p:txBody>
      </p:sp>
      <p:sp>
        <p:nvSpPr>
          <p:cNvPr id="9" name="Title 2">
            <a:extLst>
              <a:ext uri="{FF2B5EF4-FFF2-40B4-BE49-F238E27FC236}">
                <a16:creationId xmlns:a16="http://schemas.microsoft.com/office/drawing/2014/main" id="{2352B7B5-0F41-064B-A31D-6E8DD9B96A68}"/>
              </a:ext>
            </a:extLst>
          </p:cNvPr>
          <p:cNvSpPr>
            <a:spLocks noGrp="1"/>
          </p:cNvSpPr>
          <p:nvPr>
            <p:ph type="title"/>
          </p:nvPr>
        </p:nvSpPr>
        <p:spPr>
          <a:xfrm>
            <a:off x="1143000" y="533401"/>
            <a:ext cx="9906000" cy="1382156"/>
          </a:xfrm>
        </p:spPr>
        <p:txBody>
          <a:bodyPr/>
          <a:lstStyle/>
          <a:p>
            <a:r>
              <a:rPr lang="en-US" cap="none" dirty="0">
                <a:latin typeface="Arial" panose="020B0604020202020204" pitchFamily="34" charset="0"/>
                <a:cs typeface="Arial" panose="020B0604020202020204" pitchFamily="34" charset="0"/>
              </a:rPr>
              <a:t>Case number by time</a:t>
            </a:r>
            <a:endParaRPr lang="en-US"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3C68D55A-BE39-AC46-8D02-7CD6CA0F28CB}"/>
              </a:ext>
            </a:extLst>
          </p:cNvPr>
          <p:cNvPicPr>
            <a:picLocks noChangeAspect="1"/>
          </p:cNvPicPr>
          <p:nvPr/>
        </p:nvPicPr>
        <p:blipFill>
          <a:blip r:embed="rId2"/>
          <a:stretch>
            <a:fillRect/>
          </a:stretch>
        </p:blipFill>
        <p:spPr>
          <a:xfrm>
            <a:off x="1249018" y="1752601"/>
            <a:ext cx="6194102" cy="4252405"/>
          </a:xfrm>
          <a:prstGeom prst="rect">
            <a:avLst/>
          </a:prstGeom>
        </p:spPr>
      </p:pic>
      <p:sp>
        <p:nvSpPr>
          <p:cNvPr id="3" name="TextBox 2">
            <a:extLst>
              <a:ext uri="{FF2B5EF4-FFF2-40B4-BE49-F238E27FC236}">
                <a16:creationId xmlns:a16="http://schemas.microsoft.com/office/drawing/2014/main" id="{6B332F3D-FD06-2642-9E4F-C4C714F82D6A}"/>
              </a:ext>
            </a:extLst>
          </p:cNvPr>
          <p:cNvSpPr txBox="1"/>
          <p:nvPr/>
        </p:nvSpPr>
        <p:spPr>
          <a:xfrm>
            <a:off x="7802548" y="1448037"/>
            <a:ext cx="3728462" cy="3262432"/>
          </a:xfrm>
          <a:prstGeom prst="rect">
            <a:avLst/>
          </a:prstGeom>
          <a:noFill/>
        </p:spPr>
        <p:txBody>
          <a:bodyPr wrap="square" rtlCol="0">
            <a:spAutoFit/>
          </a:bodyPr>
          <a:lstStyle/>
          <a:p>
            <a:pPr>
              <a:spcAft>
                <a:spcPts val="1200"/>
              </a:spcAft>
            </a:pPr>
            <a:r>
              <a:rPr lang="en-US" sz="3200" dirty="0"/>
              <a:t>Insights:</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Crime in the city shows strong seasonality</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There is a local maximum for case number during the holiday season</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Social impact from COVID and associated policies (e.g. work-from-home) plays an important role</a:t>
            </a:r>
          </a:p>
        </p:txBody>
      </p:sp>
      <p:sp>
        <p:nvSpPr>
          <p:cNvPr id="21" name="TextBox 20">
            <a:extLst>
              <a:ext uri="{FF2B5EF4-FFF2-40B4-BE49-F238E27FC236}">
                <a16:creationId xmlns:a16="http://schemas.microsoft.com/office/drawing/2014/main" id="{0B8CE37D-1D77-E646-9FAE-A79BA7A4D404}"/>
              </a:ext>
            </a:extLst>
          </p:cNvPr>
          <p:cNvSpPr txBox="1"/>
          <p:nvPr/>
        </p:nvSpPr>
        <p:spPr>
          <a:xfrm>
            <a:off x="7874015" y="4908342"/>
            <a:ext cx="3728462" cy="1292662"/>
          </a:xfrm>
          <a:prstGeom prst="rect">
            <a:avLst/>
          </a:prstGeom>
          <a:noFill/>
        </p:spPr>
        <p:txBody>
          <a:bodyPr wrap="square" rtlCol="0">
            <a:spAutoFit/>
          </a:bodyPr>
          <a:lstStyle/>
          <a:p>
            <a:pPr>
              <a:spcAft>
                <a:spcPts val="1200"/>
              </a:spcAft>
            </a:pPr>
            <a:r>
              <a:rPr lang="en-US" sz="3200" dirty="0"/>
              <a:t>Suggestions:</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Increase police patrols in Summer and during holidays</a:t>
            </a:r>
          </a:p>
        </p:txBody>
      </p:sp>
    </p:spTree>
    <p:extLst>
      <p:ext uri="{BB962C8B-B14F-4D97-AF65-F5344CB8AC3E}">
        <p14:creationId xmlns:p14="http://schemas.microsoft.com/office/powerpoint/2010/main" val="2646910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34CEA1C-DE10-4AAF-865D-450C0AEE11DB}"/>
              </a:ext>
            </a:extLst>
          </p:cNvPr>
          <p:cNvSpPr>
            <a:spLocks noGrp="1"/>
          </p:cNvSpPr>
          <p:nvPr>
            <p:ph type="dt" sz="half" idx="10"/>
          </p:nvPr>
        </p:nvSpPr>
        <p:spPr>
          <a:xfrm>
            <a:off x="7337102" y="6398878"/>
            <a:ext cx="4193908" cy="365125"/>
          </a:xfrm>
        </p:spPr>
        <p:txBody>
          <a:bodyPr/>
          <a:lstStyle/>
          <a:p>
            <a:r>
              <a:rPr lang="en-US" dirty="0"/>
              <a:t>9/16/2021</a:t>
            </a:r>
          </a:p>
        </p:txBody>
      </p:sp>
      <p:sp>
        <p:nvSpPr>
          <p:cNvPr id="7" name="Slide Number Placeholder 6">
            <a:extLst>
              <a:ext uri="{FF2B5EF4-FFF2-40B4-BE49-F238E27FC236}">
                <a16:creationId xmlns:a16="http://schemas.microsoft.com/office/drawing/2014/main" id="{2A40B6AB-E9B1-4B7E-BD4C-74C93ABF5CBC}"/>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9</a:t>
            </a:fld>
            <a:endParaRPr lang="en-US" dirty="0"/>
          </a:p>
        </p:txBody>
      </p:sp>
      <p:sp>
        <p:nvSpPr>
          <p:cNvPr id="9" name="Title 2">
            <a:extLst>
              <a:ext uri="{FF2B5EF4-FFF2-40B4-BE49-F238E27FC236}">
                <a16:creationId xmlns:a16="http://schemas.microsoft.com/office/drawing/2014/main" id="{2352B7B5-0F41-064B-A31D-6E8DD9B96A68}"/>
              </a:ext>
            </a:extLst>
          </p:cNvPr>
          <p:cNvSpPr>
            <a:spLocks noGrp="1"/>
          </p:cNvSpPr>
          <p:nvPr>
            <p:ph type="title"/>
          </p:nvPr>
        </p:nvSpPr>
        <p:spPr>
          <a:xfrm>
            <a:off x="995569" y="502130"/>
            <a:ext cx="10200861" cy="1382156"/>
          </a:xfrm>
        </p:spPr>
        <p:txBody>
          <a:bodyPr/>
          <a:lstStyle/>
          <a:p>
            <a:r>
              <a:rPr lang="en-US" cap="none" dirty="0">
                <a:latin typeface="Arial" panose="020B0604020202020204" pitchFamily="34" charset="0"/>
                <a:cs typeface="Arial" panose="020B0604020202020204" pitchFamily="34" charset="0"/>
              </a:rPr>
              <a:t>Visualizing crime hotspots with heatmap</a:t>
            </a:r>
            <a:endParaRPr lang="en-US" dirty="0">
              <a:latin typeface="Arial" panose="020B0604020202020204" pitchFamily="34" charset="0"/>
              <a:cs typeface="Arial" panose="020B0604020202020204" pitchFamily="34" charset="0"/>
            </a:endParaRPr>
          </a:p>
        </p:txBody>
      </p:sp>
      <p:pic>
        <p:nvPicPr>
          <p:cNvPr id="2" name="Picture 1">
            <a:hlinkClick r:id="rId2"/>
            <a:extLst>
              <a:ext uri="{FF2B5EF4-FFF2-40B4-BE49-F238E27FC236}">
                <a16:creationId xmlns:a16="http://schemas.microsoft.com/office/drawing/2014/main" id="{7CB31D89-43C2-7B42-9B89-85178DCE0903}"/>
              </a:ext>
            </a:extLst>
          </p:cNvPr>
          <p:cNvPicPr>
            <a:picLocks noChangeAspect="1"/>
          </p:cNvPicPr>
          <p:nvPr/>
        </p:nvPicPr>
        <p:blipFill>
          <a:blip r:embed="rId3"/>
          <a:stretch>
            <a:fillRect/>
          </a:stretch>
        </p:blipFill>
        <p:spPr>
          <a:xfrm>
            <a:off x="2403086" y="1884286"/>
            <a:ext cx="7291840" cy="4147931"/>
          </a:xfrm>
          <a:prstGeom prst="rect">
            <a:avLst/>
          </a:prstGeom>
        </p:spPr>
      </p:pic>
      <p:sp>
        <p:nvSpPr>
          <p:cNvPr id="3" name="TextBox 2">
            <a:extLst>
              <a:ext uri="{FF2B5EF4-FFF2-40B4-BE49-F238E27FC236}">
                <a16:creationId xmlns:a16="http://schemas.microsoft.com/office/drawing/2014/main" id="{6D7C0B6B-3B95-4240-9EB5-C55AF0DD4387}"/>
              </a:ext>
            </a:extLst>
          </p:cNvPr>
          <p:cNvSpPr txBox="1"/>
          <p:nvPr/>
        </p:nvSpPr>
        <p:spPr>
          <a:xfrm>
            <a:off x="5216005" y="6171204"/>
            <a:ext cx="1556836" cy="369332"/>
          </a:xfrm>
          <a:prstGeom prst="rect">
            <a:avLst/>
          </a:prstGeom>
          <a:noFill/>
        </p:spPr>
        <p:txBody>
          <a:bodyPr wrap="none" rtlCol="0">
            <a:spAutoFit/>
          </a:bodyPr>
          <a:lstStyle/>
          <a:p>
            <a:r>
              <a:rPr lang="en-US" dirty="0"/>
              <a:t>(data from 2020)</a:t>
            </a:r>
          </a:p>
        </p:txBody>
      </p:sp>
      <p:sp>
        <p:nvSpPr>
          <p:cNvPr id="4" name="Rectangle 3">
            <a:extLst>
              <a:ext uri="{FF2B5EF4-FFF2-40B4-BE49-F238E27FC236}">
                <a16:creationId xmlns:a16="http://schemas.microsoft.com/office/drawing/2014/main" id="{B225447D-619B-D845-9155-3A476821C044}"/>
              </a:ext>
            </a:extLst>
          </p:cNvPr>
          <p:cNvSpPr/>
          <p:nvPr/>
        </p:nvSpPr>
        <p:spPr>
          <a:xfrm>
            <a:off x="6401781" y="2481612"/>
            <a:ext cx="3630116" cy="1569660"/>
          </a:xfrm>
          <a:prstGeom prst="rect">
            <a:avLst/>
          </a:prstGeom>
        </p:spPr>
        <p:txBody>
          <a:bodyPr wrap="square">
            <a:spAutoFit/>
          </a:bodyPr>
          <a:lstStyle/>
          <a:p>
            <a:pPr>
              <a:spcAft>
                <a:spcPts val="1200"/>
              </a:spcAft>
            </a:pPr>
            <a:r>
              <a:rPr lang="en-US" sz="3200" dirty="0"/>
              <a:t>Suggestion:</a:t>
            </a:r>
          </a:p>
          <a:p>
            <a:pPr marL="285750" indent="-285750">
              <a:spcAft>
                <a:spcPts val="1200"/>
              </a:spcAft>
              <a:buFont typeface="Arial" panose="020B0604020202020204" pitchFamily="34" charset="0"/>
              <a:buChar char="•"/>
            </a:pPr>
            <a:r>
              <a:rPr lang="en-US" dirty="0">
                <a:latin typeface="Corbel" panose="020B0503020204020204" pitchFamily="34" charset="0"/>
                <a:cs typeface="Arial" panose="020B0604020202020204" pitchFamily="34" charset="0"/>
              </a:rPr>
              <a:t>Localized patrols deployed at hotspots and in districts with high numbers of cases</a:t>
            </a:r>
          </a:p>
        </p:txBody>
      </p:sp>
    </p:spTree>
    <p:extLst>
      <p:ext uri="{BB962C8B-B14F-4D97-AF65-F5344CB8AC3E}">
        <p14:creationId xmlns:p14="http://schemas.microsoft.com/office/powerpoint/2010/main" val="296397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207C1F5B-A1D0-429A-8E7C-3E271353D1E0}">
  <ds:schemaRefs>
    <ds:schemaRef ds:uri="http://schemas.microsoft.com/sharepoint/v3/contenttype/forms"/>
  </ds:schemaRefs>
</ds:datastoreItem>
</file>

<file path=customXml/itemProps2.xml><?xml version="1.0" encoding="utf-8"?>
<ds:datastoreItem xmlns:ds="http://schemas.openxmlformats.org/officeDocument/2006/customXml" ds:itemID="{AA1E8BDE-7A03-4563-82F6-53B214F89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5CABE4-909F-4611-A0E1-6E45080B3C9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Angle lines design</Template>
  <TotalTime>249</TotalTime>
  <Words>648</Words>
  <Application>Microsoft Macintosh PowerPoint</Application>
  <PresentationFormat>Widescreen</PresentationFormat>
  <Paragraphs>110</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Andale Mono</vt:lpstr>
      <vt:lpstr>Arial</vt:lpstr>
      <vt:lpstr>Calibri</vt:lpstr>
      <vt:lpstr>Corbel</vt:lpstr>
      <vt:lpstr>Univers Condensed Light</vt:lpstr>
      <vt:lpstr>Walbaum Display Light</vt:lpstr>
      <vt:lpstr>AngleLinesVTI</vt:lpstr>
      <vt:lpstr>Chicago Crime Analysis with Apache Spark</vt:lpstr>
      <vt:lpstr>Outline</vt:lpstr>
      <vt:lpstr>Objectives &amp; data analytical approaches</vt:lpstr>
      <vt:lpstr>Introduction</vt:lpstr>
      <vt:lpstr>Chicago crime report (2001 – present)</vt:lpstr>
      <vt:lpstr>Explorative Data Analysis</vt:lpstr>
      <vt:lpstr>Case number by type of crime</vt:lpstr>
      <vt:lpstr>Case number by time</vt:lpstr>
      <vt:lpstr>Visualizing crime hotspots with heatmap</vt:lpstr>
      <vt:lpstr>PowerPoint Presentation</vt:lpstr>
      <vt:lpstr>Spatial clustering with K-means</vt:lpstr>
      <vt:lpstr>Spatial clustering with K-means</vt:lpstr>
      <vt:lpstr>Spatial clustering with K-means</vt:lpstr>
      <vt:lpstr>PowerPoint Presentation</vt:lpstr>
      <vt:lpstr>Chicago crime case number forecasting</vt:lpstr>
      <vt:lpstr>Chicago crime case number forecasting</vt:lpstr>
      <vt:lpstr>Project 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Crime Analysis with Apache Spark</dc:title>
  <dc:creator>Yinan Li</dc:creator>
  <cp:lastModifiedBy>Yinan Li</cp:lastModifiedBy>
  <cp:revision>12</cp:revision>
  <dcterms:created xsi:type="dcterms:W3CDTF">2021-09-12T16:22:17Z</dcterms:created>
  <dcterms:modified xsi:type="dcterms:W3CDTF">2021-09-16T18:42:06Z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